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sldIdLst>
    <p:sldId id="256" r:id="rId2"/>
    <p:sldId id="284" r:id="rId3"/>
    <p:sldId id="270" r:id="rId4"/>
    <p:sldId id="259" r:id="rId5"/>
    <p:sldId id="260" r:id="rId6"/>
    <p:sldId id="261" r:id="rId7"/>
    <p:sldId id="262" r:id="rId8"/>
    <p:sldId id="263" r:id="rId9"/>
    <p:sldId id="281" r:id="rId10"/>
    <p:sldId id="283" r:id="rId11"/>
    <p:sldId id="265" r:id="rId12"/>
    <p:sldId id="264" r:id="rId13"/>
    <p:sldId id="266" r:id="rId14"/>
    <p:sldId id="273" r:id="rId15"/>
    <p:sldId id="276" r:id="rId16"/>
    <p:sldId id="279" r:id="rId17"/>
    <p:sldId id="269" r:id="rId18"/>
    <p:sldId id="285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3BC6E2-066D-EA46-8CB7-7C0470CED137}" type="doc">
      <dgm:prSet loTypeId="urn:microsoft.com/office/officeart/2005/8/layout/targe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6CED236-A0F1-CF49-B40A-A7D83460EAAB}">
      <dgm:prSet phldrT="[Text]"/>
      <dgm:spPr/>
      <dgm:t>
        <a:bodyPr/>
        <a:lstStyle/>
        <a:p>
          <a:pPr>
            <a:buFont typeface="Wingdings" pitchFamily="2" charset="2"/>
            <a:buChar char="v"/>
          </a:pPr>
          <a:r>
            <a:rPr lang="en-US" b="1" dirty="0"/>
            <a:t>Conventional methods disadvantages.</a:t>
          </a:r>
          <a:endParaRPr lang="en-GB" dirty="0"/>
        </a:p>
      </dgm:t>
    </dgm:pt>
    <dgm:pt modelId="{3CB8E567-4D3A-954D-B15F-4DFC45EBE321}" type="parTrans" cxnId="{69DF568E-C250-BD48-B0BC-C143F86BCF5D}">
      <dgm:prSet/>
      <dgm:spPr/>
      <dgm:t>
        <a:bodyPr/>
        <a:lstStyle/>
        <a:p>
          <a:endParaRPr lang="en-GB"/>
        </a:p>
      </dgm:t>
    </dgm:pt>
    <dgm:pt modelId="{AE908032-B728-F245-BCD7-619B3FF9C580}" type="sibTrans" cxnId="{69DF568E-C250-BD48-B0BC-C143F86BCF5D}">
      <dgm:prSet/>
      <dgm:spPr/>
      <dgm:t>
        <a:bodyPr/>
        <a:lstStyle/>
        <a:p>
          <a:endParaRPr lang="en-GB"/>
        </a:p>
      </dgm:t>
    </dgm:pt>
    <dgm:pt modelId="{731CCC3A-9757-094F-92FA-4E5B6D72DEAD}">
      <dgm:prSet phldrT="[Text]"/>
      <dgm:spPr/>
      <dgm:t>
        <a:bodyPr/>
        <a:lstStyle/>
        <a:p>
          <a:pPr>
            <a:buFont typeface="Wingdings" pitchFamily="2" charset="2"/>
            <a:buChar char="v"/>
          </a:pPr>
          <a:r>
            <a:rPr lang="en-US" b="1" dirty="0"/>
            <a:t>Radar features</a:t>
          </a:r>
          <a:r>
            <a:rPr lang="en-US" dirty="0"/>
            <a:t>.</a:t>
          </a:r>
          <a:endParaRPr lang="en-GB" dirty="0"/>
        </a:p>
      </dgm:t>
    </dgm:pt>
    <dgm:pt modelId="{116366AB-7873-5B41-BC6C-9A24F63D4271}" type="parTrans" cxnId="{AD903FFD-4C9F-164C-BA67-FE925D3A9C12}">
      <dgm:prSet/>
      <dgm:spPr/>
      <dgm:t>
        <a:bodyPr/>
        <a:lstStyle/>
        <a:p>
          <a:endParaRPr lang="en-GB"/>
        </a:p>
      </dgm:t>
    </dgm:pt>
    <dgm:pt modelId="{1CB7CEFF-EC06-5847-A7F5-34A326EE4E23}" type="sibTrans" cxnId="{AD903FFD-4C9F-164C-BA67-FE925D3A9C12}">
      <dgm:prSet/>
      <dgm:spPr/>
      <dgm:t>
        <a:bodyPr/>
        <a:lstStyle/>
        <a:p>
          <a:endParaRPr lang="en-GB"/>
        </a:p>
      </dgm:t>
    </dgm:pt>
    <dgm:pt modelId="{C207E922-DA7C-6F46-BC94-BDD75CBB2D61}">
      <dgm:prSet phldrT="[Text]"/>
      <dgm:spPr>
        <a:solidFill>
          <a:schemeClr val="lt1">
            <a:hueOff val="0"/>
            <a:satOff val="0"/>
            <a:lumOff val="0"/>
            <a:alpha val="73000"/>
          </a:schemeClr>
        </a:solidFill>
      </dgm:spPr>
      <dgm:t>
        <a:bodyPr/>
        <a:lstStyle/>
        <a:p>
          <a:pPr>
            <a:buFont typeface="Wingdings" pitchFamily="2" charset="2"/>
            <a:buChar char="v"/>
          </a:pPr>
          <a:r>
            <a:rPr lang="en-US" b="1" dirty="0"/>
            <a:t>Conventional methods disadvantages.</a:t>
          </a:r>
          <a:endParaRPr lang="en-GB" dirty="0"/>
        </a:p>
      </dgm:t>
    </dgm:pt>
    <dgm:pt modelId="{556AFBB6-AA36-354F-BFF6-FB1803BDB872}" type="parTrans" cxnId="{62DF2D35-6735-974C-9D58-C83954ADA8D0}">
      <dgm:prSet/>
      <dgm:spPr/>
      <dgm:t>
        <a:bodyPr/>
        <a:lstStyle/>
        <a:p>
          <a:endParaRPr lang="en-GB"/>
        </a:p>
      </dgm:t>
    </dgm:pt>
    <dgm:pt modelId="{2ED8B782-BBE6-7549-BE7A-84F9B8EAC486}" type="sibTrans" cxnId="{62DF2D35-6735-974C-9D58-C83954ADA8D0}">
      <dgm:prSet/>
      <dgm:spPr/>
      <dgm:t>
        <a:bodyPr/>
        <a:lstStyle/>
        <a:p>
          <a:endParaRPr lang="en-GB"/>
        </a:p>
      </dgm:t>
    </dgm:pt>
    <dgm:pt modelId="{0AA65E95-3B1C-6744-934F-3A6B07AC0C06}">
      <dgm:prSet phldrT="[Text]"/>
      <dgm:spPr/>
      <dgm:t>
        <a:bodyPr/>
        <a:lstStyle/>
        <a:p>
          <a:pPr>
            <a:buFont typeface="Wingdings" pitchFamily="2" charset="2"/>
            <a:buChar char="Ø"/>
          </a:pPr>
          <a:r>
            <a:rPr lang="en-US" dirty="0"/>
            <a:t>Noise</a:t>
          </a:r>
          <a:endParaRPr lang="en-GB" dirty="0"/>
        </a:p>
      </dgm:t>
    </dgm:pt>
    <dgm:pt modelId="{BF806F22-D284-B749-9D5B-78252C9F0CEB}" type="parTrans" cxnId="{46F7F781-F0C8-B04F-B5FB-48406AB0C0EB}">
      <dgm:prSet/>
      <dgm:spPr/>
      <dgm:t>
        <a:bodyPr/>
        <a:lstStyle/>
        <a:p>
          <a:endParaRPr lang="en-GB"/>
        </a:p>
      </dgm:t>
    </dgm:pt>
    <dgm:pt modelId="{D3891ADE-8906-2544-B354-AFC276885799}" type="sibTrans" cxnId="{46F7F781-F0C8-B04F-B5FB-48406AB0C0EB}">
      <dgm:prSet/>
      <dgm:spPr/>
      <dgm:t>
        <a:bodyPr/>
        <a:lstStyle/>
        <a:p>
          <a:endParaRPr lang="en-GB"/>
        </a:p>
      </dgm:t>
    </dgm:pt>
    <dgm:pt modelId="{222EA5E3-A37C-B948-8573-0FDE8059FAF8}">
      <dgm:prSet phldrT="[Text]"/>
      <dgm:spPr/>
      <dgm:t>
        <a:bodyPr/>
        <a:lstStyle/>
        <a:p>
          <a:pPr>
            <a:buFont typeface="Wingdings" pitchFamily="2" charset="2"/>
            <a:buChar char="Ø"/>
          </a:pPr>
          <a:r>
            <a:rPr lang="en-US" dirty="0"/>
            <a:t>Sensor location difficulty</a:t>
          </a:r>
          <a:endParaRPr lang="en-GB" dirty="0"/>
        </a:p>
      </dgm:t>
    </dgm:pt>
    <dgm:pt modelId="{2D1E2A4A-B98F-9F46-974E-57C57D0C4BA4}" type="parTrans" cxnId="{55CEBEE3-2CD6-4C44-8F78-39F9D801FF24}">
      <dgm:prSet/>
      <dgm:spPr/>
      <dgm:t>
        <a:bodyPr/>
        <a:lstStyle/>
        <a:p>
          <a:endParaRPr lang="en-GB"/>
        </a:p>
      </dgm:t>
    </dgm:pt>
    <dgm:pt modelId="{9CB2417D-8CA4-E044-BEB9-37BD0836F74D}" type="sibTrans" cxnId="{55CEBEE3-2CD6-4C44-8F78-39F9D801FF24}">
      <dgm:prSet/>
      <dgm:spPr/>
      <dgm:t>
        <a:bodyPr/>
        <a:lstStyle/>
        <a:p>
          <a:endParaRPr lang="en-GB"/>
        </a:p>
      </dgm:t>
    </dgm:pt>
    <dgm:pt modelId="{D6491287-893B-554F-A6D5-EAD323E6DD30}">
      <dgm:prSet phldrT="[Text]"/>
      <dgm:spPr/>
      <dgm:t>
        <a:bodyPr/>
        <a:lstStyle/>
        <a:p>
          <a:pPr>
            <a:buFont typeface="Wingdings" pitchFamily="2" charset="2"/>
            <a:buChar char="v"/>
          </a:pPr>
          <a:r>
            <a:rPr lang="en-US" b="1" dirty="0"/>
            <a:t>Radar features</a:t>
          </a:r>
          <a:r>
            <a:rPr lang="en-US" dirty="0"/>
            <a:t>.</a:t>
          </a:r>
          <a:endParaRPr lang="en-GB" dirty="0"/>
        </a:p>
      </dgm:t>
    </dgm:pt>
    <dgm:pt modelId="{B44C747C-7140-F345-8F43-73A91D034A13}" type="parTrans" cxnId="{C0BF9614-F862-4C43-8F7A-4C8CEF8EEDAC}">
      <dgm:prSet/>
      <dgm:spPr/>
      <dgm:t>
        <a:bodyPr/>
        <a:lstStyle/>
        <a:p>
          <a:endParaRPr lang="en-GB"/>
        </a:p>
      </dgm:t>
    </dgm:pt>
    <dgm:pt modelId="{21339FD4-3C01-9547-872A-0C61FF9711EC}" type="sibTrans" cxnId="{C0BF9614-F862-4C43-8F7A-4C8CEF8EEDAC}">
      <dgm:prSet/>
      <dgm:spPr/>
      <dgm:t>
        <a:bodyPr/>
        <a:lstStyle/>
        <a:p>
          <a:endParaRPr lang="en-GB"/>
        </a:p>
      </dgm:t>
    </dgm:pt>
    <dgm:pt modelId="{8D5B84B8-221E-6841-A97D-FAA4984FE81A}">
      <dgm:prSet phldrT="[Text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>
            <a:buFont typeface="Wingdings" pitchFamily="2" charset="2"/>
            <a:buChar char="Ø"/>
          </a:pPr>
          <a:r>
            <a:rPr lang="en-US" dirty="0"/>
            <a:t>Eliminate all disadvantage</a:t>
          </a:r>
          <a:endParaRPr lang="en-GB" dirty="0"/>
        </a:p>
      </dgm:t>
    </dgm:pt>
    <dgm:pt modelId="{10DE98A6-0713-3B43-B3D9-E05F7BB95353}" type="parTrans" cxnId="{0284DCF1-100E-2C49-9B29-5C947CF54314}">
      <dgm:prSet/>
      <dgm:spPr/>
      <dgm:t>
        <a:bodyPr/>
        <a:lstStyle/>
        <a:p>
          <a:endParaRPr lang="en-GB"/>
        </a:p>
      </dgm:t>
    </dgm:pt>
    <dgm:pt modelId="{9D0170A5-6E74-D144-9AD2-017DC02660BA}" type="sibTrans" cxnId="{0284DCF1-100E-2C49-9B29-5C947CF54314}">
      <dgm:prSet/>
      <dgm:spPr/>
      <dgm:t>
        <a:bodyPr/>
        <a:lstStyle/>
        <a:p>
          <a:endParaRPr lang="en-GB"/>
        </a:p>
      </dgm:t>
    </dgm:pt>
    <dgm:pt modelId="{76DA819B-E27B-7A4C-9E18-1443A79E0A5E}">
      <dgm:prSet phldrT="[Text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>
            <a:buFont typeface="Wingdings" pitchFamily="2" charset="2"/>
            <a:buChar char="Ø"/>
          </a:pPr>
          <a:r>
            <a:rPr lang="en-US" dirty="0"/>
            <a:t>Has not been used practically in machine health diagnosis </a:t>
          </a:r>
          <a:endParaRPr lang="en-GB" dirty="0"/>
        </a:p>
      </dgm:t>
    </dgm:pt>
    <dgm:pt modelId="{F2EE265B-8D8D-5C4B-88E4-DBF9169C9B49}" type="parTrans" cxnId="{357C6118-A023-EE4C-A7EF-CF5F779F5351}">
      <dgm:prSet/>
      <dgm:spPr/>
      <dgm:t>
        <a:bodyPr/>
        <a:lstStyle/>
        <a:p>
          <a:endParaRPr lang="en-GB"/>
        </a:p>
      </dgm:t>
    </dgm:pt>
    <dgm:pt modelId="{C6F04BFF-28CB-264D-B49E-9B364D8C28BA}" type="sibTrans" cxnId="{357C6118-A023-EE4C-A7EF-CF5F779F5351}">
      <dgm:prSet/>
      <dgm:spPr/>
      <dgm:t>
        <a:bodyPr/>
        <a:lstStyle/>
        <a:p>
          <a:endParaRPr lang="en-GB"/>
        </a:p>
      </dgm:t>
    </dgm:pt>
    <dgm:pt modelId="{79294C5D-1F80-D54D-8355-A512380B2F12}">
      <dgm:prSet phldrT="[Text]"/>
      <dgm:spPr/>
      <dgm:t>
        <a:bodyPr/>
        <a:lstStyle/>
        <a:p>
          <a:pPr rtl="0">
            <a:buFont typeface="Wingdings" pitchFamily="2" charset="2"/>
            <a:buChar char="Ø"/>
          </a:pPr>
          <a:endParaRPr lang="en-GB" dirty="0"/>
        </a:p>
      </dgm:t>
    </dgm:pt>
    <dgm:pt modelId="{B2A98E3C-0D58-A049-AA53-C0DCF1444611}" type="parTrans" cxnId="{4966C1E4-1FB6-8B42-BF21-3CE9E9C81532}">
      <dgm:prSet/>
      <dgm:spPr/>
      <dgm:t>
        <a:bodyPr/>
        <a:lstStyle/>
        <a:p>
          <a:endParaRPr lang="en-GB"/>
        </a:p>
      </dgm:t>
    </dgm:pt>
    <dgm:pt modelId="{A8D159D6-1486-7D4C-8826-85B500EFDB0A}" type="sibTrans" cxnId="{4966C1E4-1FB6-8B42-BF21-3CE9E9C81532}">
      <dgm:prSet/>
      <dgm:spPr/>
      <dgm:t>
        <a:bodyPr/>
        <a:lstStyle/>
        <a:p>
          <a:endParaRPr lang="en-GB"/>
        </a:p>
      </dgm:t>
    </dgm:pt>
    <dgm:pt modelId="{66A27CE3-4050-D34E-BE9F-F6D21A3D7443}">
      <dgm:prSet phldrT="[Text]"/>
      <dgm:spPr/>
      <dgm:t>
        <a:bodyPr/>
        <a:lstStyle/>
        <a:p>
          <a:pPr>
            <a:buFont typeface="Wingdings" pitchFamily="2" charset="2"/>
            <a:buChar char="Ø"/>
          </a:pPr>
          <a:r>
            <a:rPr lang="en-US" dirty="0"/>
            <a:t>Different Limitations in conventional tools</a:t>
          </a:r>
          <a:endParaRPr lang="en-GB" dirty="0"/>
        </a:p>
      </dgm:t>
    </dgm:pt>
    <dgm:pt modelId="{07E2B893-C90F-6949-87A0-341BD7E2CC48}" type="parTrans" cxnId="{01930652-93B4-D243-A578-2D169CD987ED}">
      <dgm:prSet/>
      <dgm:spPr/>
      <dgm:t>
        <a:bodyPr/>
        <a:lstStyle/>
        <a:p>
          <a:endParaRPr lang="en-GB"/>
        </a:p>
      </dgm:t>
    </dgm:pt>
    <dgm:pt modelId="{FF8715CB-66BD-6F49-A85B-0C5CEA9B549C}" type="sibTrans" cxnId="{01930652-93B4-D243-A578-2D169CD987ED}">
      <dgm:prSet/>
      <dgm:spPr/>
      <dgm:t>
        <a:bodyPr/>
        <a:lstStyle/>
        <a:p>
          <a:endParaRPr lang="en-GB"/>
        </a:p>
      </dgm:t>
    </dgm:pt>
    <dgm:pt modelId="{4FAC006F-C176-C14F-8BB4-77C60D955F76}">
      <dgm:prSet phldrT="[Text]"/>
      <dgm:spPr/>
      <dgm:t>
        <a:bodyPr/>
        <a:lstStyle/>
        <a:p>
          <a:pPr rtl="0">
            <a:buFont typeface="Wingdings" pitchFamily="2" charset="2"/>
            <a:buChar char="Ø"/>
          </a:pPr>
          <a:endParaRPr lang="en-GB" dirty="0"/>
        </a:p>
      </dgm:t>
    </dgm:pt>
    <dgm:pt modelId="{5F9C6A63-6B47-174F-ABBC-1FB231D6E3F6}" type="parTrans" cxnId="{57E7FE4A-4661-9F4A-9F88-A55E451AD577}">
      <dgm:prSet/>
      <dgm:spPr/>
      <dgm:t>
        <a:bodyPr/>
        <a:lstStyle/>
        <a:p>
          <a:endParaRPr lang="en-GB"/>
        </a:p>
      </dgm:t>
    </dgm:pt>
    <dgm:pt modelId="{47234CED-8C49-844E-AA34-7275D8397C0E}" type="sibTrans" cxnId="{57E7FE4A-4661-9F4A-9F88-A55E451AD577}">
      <dgm:prSet/>
      <dgm:spPr/>
      <dgm:t>
        <a:bodyPr/>
        <a:lstStyle/>
        <a:p>
          <a:endParaRPr lang="en-GB"/>
        </a:p>
      </dgm:t>
    </dgm:pt>
    <dgm:pt modelId="{0FF80B3D-6A0F-D547-A707-8508B3480980}">
      <dgm:prSet phldrT="[Text]"/>
      <dgm:spPr/>
      <dgm:t>
        <a:bodyPr/>
        <a:lstStyle/>
        <a:p>
          <a:pPr>
            <a:buFont typeface="Wingdings" pitchFamily="2" charset="2"/>
            <a:buChar char="Ø"/>
          </a:pPr>
          <a:r>
            <a:rPr lang="en-US" dirty="0"/>
            <a:t>Range of measure</a:t>
          </a:r>
          <a:endParaRPr lang="en-GB" dirty="0"/>
        </a:p>
      </dgm:t>
    </dgm:pt>
    <dgm:pt modelId="{1787C03E-E4B4-4246-B776-D378093D9013}" type="parTrans" cxnId="{89A3AA92-09B7-A945-8D63-13A18D40F55C}">
      <dgm:prSet/>
      <dgm:spPr/>
      <dgm:t>
        <a:bodyPr/>
        <a:lstStyle/>
        <a:p>
          <a:endParaRPr lang="en-GB"/>
        </a:p>
      </dgm:t>
    </dgm:pt>
    <dgm:pt modelId="{C0E73AAD-BAB1-2745-BC67-1A0B49C27222}" type="sibTrans" cxnId="{89A3AA92-09B7-A945-8D63-13A18D40F55C}">
      <dgm:prSet/>
      <dgm:spPr/>
      <dgm:t>
        <a:bodyPr/>
        <a:lstStyle/>
        <a:p>
          <a:endParaRPr lang="en-GB"/>
        </a:p>
      </dgm:t>
    </dgm:pt>
    <dgm:pt modelId="{5EB6A2DD-132E-6644-9B65-C5E5CD35199F}">
      <dgm:prSet phldrT="[Text]"/>
      <dgm:spPr/>
      <dgm:t>
        <a:bodyPr/>
        <a:lstStyle/>
        <a:p>
          <a:pPr>
            <a:buFont typeface="Wingdings" pitchFamily="2" charset="2"/>
            <a:buChar char="Ø"/>
          </a:pPr>
          <a:r>
            <a:rPr lang="en-US" dirty="0"/>
            <a:t>Size of sensors </a:t>
          </a:r>
          <a:endParaRPr lang="en-GB" dirty="0"/>
        </a:p>
      </dgm:t>
    </dgm:pt>
    <dgm:pt modelId="{9F4D8443-9EC8-0C42-823C-BC244BFC7AE8}" type="parTrans" cxnId="{3B958B87-DE49-E14C-A8D4-17D740B3BE6E}">
      <dgm:prSet/>
      <dgm:spPr/>
      <dgm:t>
        <a:bodyPr/>
        <a:lstStyle/>
        <a:p>
          <a:endParaRPr lang="en-GB"/>
        </a:p>
      </dgm:t>
    </dgm:pt>
    <dgm:pt modelId="{B90D64BE-3635-874B-BE61-4F241181B83B}" type="sibTrans" cxnId="{3B958B87-DE49-E14C-A8D4-17D740B3BE6E}">
      <dgm:prSet/>
      <dgm:spPr/>
      <dgm:t>
        <a:bodyPr/>
        <a:lstStyle/>
        <a:p>
          <a:endParaRPr lang="en-GB"/>
        </a:p>
      </dgm:t>
    </dgm:pt>
    <dgm:pt modelId="{8860ED75-B86C-6E44-8D8A-1A25652E8EA1}">
      <dgm:prSet phldrT="[Text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>
            <a:buFont typeface="Wingdings" pitchFamily="2" charset="2"/>
            <a:buChar char="Ø"/>
          </a:pPr>
          <a:r>
            <a:rPr lang="en-US" dirty="0"/>
            <a:t>Detect multi machines simultaneously </a:t>
          </a:r>
          <a:endParaRPr lang="en-GB" dirty="0"/>
        </a:p>
      </dgm:t>
    </dgm:pt>
    <dgm:pt modelId="{3DB5D49F-3228-9343-946C-75DFEE931F60}" type="parTrans" cxnId="{C83A4D26-4583-3A41-AD4D-4414C0659A72}">
      <dgm:prSet/>
      <dgm:spPr/>
      <dgm:t>
        <a:bodyPr/>
        <a:lstStyle/>
        <a:p>
          <a:endParaRPr lang="en-GB"/>
        </a:p>
      </dgm:t>
    </dgm:pt>
    <dgm:pt modelId="{5008047A-5952-FF45-BD1D-4DD54E1F045B}" type="sibTrans" cxnId="{C83A4D26-4583-3A41-AD4D-4414C0659A72}">
      <dgm:prSet/>
      <dgm:spPr/>
      <dgm:t>
        <a:bodyPr/>
        <a:lstStyle/>
        <a:p>
          <a:endParaRPr lang="en-GB"/>
        </a:p>
      </dgm:t>
    </dgm:pt>
    <dgm:pt modelId="{8A92FC3C-81D3-A84B-87B3-5918710009D2}">
      <dgm:prSet phldrT="[Text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>
            <a:buFont typeface="Wingdings" pitchFamily="2" charset="2"/>
            <a:buChar char="Ø"/>
          </a:pPr>
          <a:r>
            <a:rPr lang="en-US" dirty="0"/>
            <a:t>Low cost </a:t>
          </a:r>
          <a:endParaRPr lang="en-GB" dirty="0"/>
        </a:p>
      </dgm:t>
    </dgm:pt>
    <dgm:pt modelId="{896CC3F8-9482-F545-899E-0EFF5A233D91}" type="parTrans" cxnId="{C87E401A-D18B-8440-AA71-85515F7B1E2D}">
      <dgm:prSet/>
      <dgm:spPr/>
      <dgm:t>
        <a:bodyPr/>
        <a:lstStyle/>
        <a:p>
          <a:endParaRPr lang="en-GB"/>
        </a:p>
      </dgm:t>
    </dgm:pt>
    <dgm:pt modelId="{573DF24A-082D-3744-9371-22C78977D890}" type="sibTrans" cxnId="{C87E401A-D18B-8440-AA71-85515F7B1E2D}">
      <dgm:prSet/>
      <dgm:spPr/>
      <dgm:t>
        <a:bodyPr/>
        <a:lstStyle/>
        <a:p>
          <a:endParaRPr lang="en-GB"/>
        </a:p>
      </dgm:t>
    </dgm:pt>
    <dgm:pt modelId="{A4355D23-9C36-DB47-A6C2-D995AE826E5D}">
      <dgm:prSet phldrT="[Text]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>
            <a:buFont typeface="Wingdings" pitchFamily="2" charset="2"/>
            <a:buChar char="Ø"/>
          </a:pPr>
          <a:r>
            <a:rPr lang="en-US" dirty="0"/>
            <a:t>safe</a:t>
          </a:r>
          <a:endParaRPr lang="en-GB" dirty="0"/>
        </a:p>
      </dgm:t>
    </dgm:pt>
    <dgm:pt modelId="{58DB1632-9916-8E4C-9509-BF8C80DD81EA}" type="parTrans" cxnId="{F9538C2A-BDBB-234B-A854-371131B4540D}">
      <dgm:prSet/>
      <dgm:spPr/>
      <dgm:t>
        <a:bodyPr/>
        <a:lstStyle/>
        <a:p>
          <a:endParaRPr lang="en-GB"/>
        </a:p>
      </dgm:t>
    </dgm:pt>
    <dgm:pt modelId="{9AD24B7C-CD53-7C4E-9245-A2C30F58049C}" type="sibTrans" cxnId="{F9538C2A-BDBB-234B-A854-371131B4540D}">
      <dgm:prSet/>
      <dgm:spPr/>
      <dgm:t>
        <a:bodyPr/>
        <a:lstStyle/>
        <a:p>
          <a:endParaRPr lang="en-GB"/>
        </a:p>
      </dgm:t>
    </dgm:pt>
    <dgm:pt modelId="{CF9885DF-6C1F-6F45-8F88-DC9B8EBC1FED}">
      <dgm:prSet phldrT="[Text]"/>
      <dgm:spPr>
        <a:solidFill>
          <a:schemeClr val="lt1">
            <a:hueOff val="0"/>
            <a:satOff val="0"/>
            <a:lumOff val="0"/>
            <a:alpha val="83000"/>
          </a:schemeClr>
        </a:solidFill>
      </dgm:spPr>
      <dgm:t>
        <a:bodyPr/>
        <a:lstStyle/>
        <a:p>
          <a:pPr rtl="0"/>
          <a:r>
            <a:rPr lang="en-GB" dirty="0"/>
            <a:t>RESEARCH GAP</a:t>
          </a:r>
        </a:p>
      </dgm:t>
    </dgm:pt>
    <dgm:pt modelId="{80C4CA5C-4F44-E641-80B2-F5DDD9E5EA58}" type="sibTrans" cxnId="{151A69DF-9F1D-CD44-A00C-85D80FA4F54B}">
      <dgm:prSet/>
      <dgm:spPr/>
      <dgm:t>
        <a:bodyPr/>
        <a:lstStyle/>
        <a:p>
          <a:endParaRPr lang="en-GB"/>
        </a:p>
      </dgm:t>
    </dgm:pt>
    <dgm:pt modelId="{02ADAAD0-D8F6-8D4C-B163-7E329414612A}" type="parTrans" cxnId="{151A69DF-9F1D-CD44-A00C-85D80FA4F54B}">
      <dgm:prSet/>
      <dgm:spPr/>
      <dgm:t>
        <a:bodyPr/>
        <a:lstStyle/>
        <a:p>
          <a:endParaRPr lang="en-GB"/>
        </a:p>
      </dgm:t>
    </dgm:pt>
    <dgm:pt modelId="{5F7709AB-ABCF-8F45-B023-98FD364BBDD2}" type="pres">
      <dgm:prSet presAssocID="{433BC6E2-066D-EA46-8CB7-7C0470CED13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00B7D9C3-796B-2C4B-884D-2D22E1F75052}" type="pres">
      <dgm:prSet presAssocID="{CF9885DF-6C1F-6F45-8F88-DC9B8EBC1FED}" presName="circle1" presStyleLbl="node1" presStyleIdx="0" presStyleCnt="3"/>
      <dgm:spPr/>
    </dgm:pt>
    <dgm:pt modelId="{E9864973-D40F-5B4C-BCA2-67922B715D1A}" type="pres">
      <dgm:prSet presAssocID="{CF9885DF-6C1F-6F45-8F88-DC9B8EBC1FED}" presName="space" presStyleCnt="0"/>
      <dgm:spPr/>
    </dgm:pt>
    <dgm:pt modelId="{B58DA7D1-5FFB-B545-903C-C7B8C96FE340}" type="pres">
      <dgm:prSet presAssocID="{CF9885DF-6C1F-6F45-8F88-DC9B8EBC1FED}" presName="rect1" presStyleLbl="alignAcc1" presStyleIdx="0" presStyleCnt="3" custLinFactNeighborX="-132" custLinFactNeighborY="-978"/>
      <dgm:spPr/>
    </dgm:pt>
    <dgm:pt modelId="{8F2C88C1-3876-774B-A06C-B7284DD9AC2F}" type="pres">
      <dgm:prSet presAssocID="{C207E922-DA7C-6F46-BC94-BDD75CBB2D61}" presName="vertSpace2" presStyleLbl="node1" presStyleIdx="0" presStyleCnt="3"/>
      <dgm:spPr/>
    </dgm:pt>
    <dgm:pt modelId="{A3CC5AA3-1A45-094E-BE40-74E0A60923AD}" type="pres">
      <dgm:prSet presAssocID="{C207E922-DA7C-6F46-BC94-BDD75CBB2D61}" presName="circle2" presStyleLbl="node1" presStyleIdx="1" presStyleCnt="3"/>
      <dgm:spPr/>
    </dgm:pt>
    <dgm:pt modelId="{73B15EDE-4A7E-8C43-BCBD-AD938DCD9F2B}" type="pres">
      <dgm:prSet presAssocID="{C207E922-DA7C-6F46-BC94-BDD75CBB2D61}" presName="rect2" presStyleLbl="alignAcc1" presStyleIdx="1" presStyleCnt="3"/>
      <dgm:spPr/>
    </dgm:pt>
    <dgm:pt modelId="{23288F68-8C8C-F44F-82A3-CE219C10DD50}" type="pres">
      <dgm:prSet presAssocID="{D6491287-893B-554F-A6D5-EAD323E6DD30}" presName="vertSpace3" presStyleLbl="node1" presStyleIdx="1" presStyleCnt="3"/>
      <dgm:spPr/>
    </dgm:pt>
    <dgm:pt modelId="{8F388B65-8F9E-5649-A0A3-B16758500223}" type="pres">
      <dgm:prSet presAssocID="{D6491287-893B-554F-A6D5-EAD323E6DD30}" presName="circle3" presStyleLbl="node1" presStyleIdx="2" presStyleCnt="3"/>
      <dgm:spPr/>
    </dgm:pt>
    <dgm:pt modelId="{F3D0C7F6-3F0C-1242-B8B5-15E9A56C7586}" type="pres">
      <dgm:prSet presAssocID="{D6491287-893B-554F-A6D5-EAD323E6DD30}" presName="rect3" presStyleLbl="alignAcc1" presStyleIdx="2" presStyleCnt="3"/>
      <dgm:spPr/>
    </dgm:pt>
    <dgm:pt modelId="{FA94E73F-7D91-C547-8499-286CB4A93FDA}" type="pres">
      <dgm:prSet presAssocID="{CF9885DF-6C1F-6F45-8F88-DC9B8EBC1FED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61C10942-D50B-7F4C-B4BD-7F3BBEEA59BE}" type="pres">
      <dgm:prSet presAssocID="{CF9885DF-6C1F-6F45-8F88-DC9B8EBC1FED}" presName="rect1ChTx" presStyleLbl="alignAcc1" presStyleIdx="2" presStyleCnt="3">
        <dgm:presLayoutVars>
          <dgm:bulletEnabled val="1"/>
        </dgm:presLayoutVars>
      </dgm:prSet>
      <dgm:spPr/>
    </dgm:pt>
    <dgm:pt modelId="{A8A08BC4-ED23-1F4F-857C-AA4D8CE5473D}" type="pres">
      <dgm:prSet presAssocID="{C207E922-DA7C-6F46-BC94-BDD75CBB2D61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FF3AA5A0-0E0A-B14D-9837-DF163BE6332E}" type="pres">
      <dgm:prSet presAssocID="{C207E922-DA7C-6F46-BC94-BDD75CBB2D61}" presName="rect2ChTx" presStyleLbl="alignAcc1" presStyleIdx="2" presStyleCnt="3">
        <dgm:presLayoutVars>
          <dgm:bulletEnabled val="1"/>
        </dgm:presLayoutVars>
      </dgm:prSet>
      <dgm:spPr/>
    </dgm:pt>
    <dgm:pt modelId="{A32605CA-40E9-534D-99B4-2E4293E06013}" type="pres">
      <dgm:prSet presAssocID="{D6491287-893B-554F-A6D5-EAD323E6DD30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F9DFBFD4-9AB8-4B47-8090-3A8DF7A2EFFB}" type="pres">
      <dgm:prSet presAssocID="{D6491287-893B-554F-A6D5-EAD323E6DD30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C0BF9614-F862-4C43-8F7A-4C8CEF8EEDAC}" srcId="{433BC6E2-066D-EA46-8CB7-7C0470CED137}" destId="{D6491287-893B-554F-A6D5-EAD323E6DD30}" srcOrd="2" destOrd="0" parTransId="{B44C747C-7140-F345-8F43-73A91D034A13}" sibTransId="{21339FD4-3C01-9547-872A-0C61FF9711EC}"/>
    <dgm:cxn modelId="{357C6118-A023-EE4C-A7EF-CF5F779F5351}" srcId="{D6491287-893B-554F-A6D5-EAD323E6DD30}" destId="{76DA819B-E27B-7A4C-9E18-1443A79E0A5E}" srcOrd="1" destOrd="0" parTransId="{F2EE265B-8D8D-5C4B-88E4-DBF9169C9B49}" sibTransId="{C6F04BFF-28CB-264D-B49E-9B364D8C28BA}"/>
    <dgm:cxn modelId="{C87E401A-D18B-8440-AA71-85515F7B1E2D}" srcId="{D6491287-893B-554F-A6D5-EAD323E6DD30}" destId="{8A92FC3C-81D3-A84B-87B3-5918710009D2}" srcOrd="3" destOrd="0" parTransId="{896CC3F8-9482-F545-899E-0EFF5A233D91}" sibTransId="{573DF24A-082D-3744-9371-22C78977D890}"/>
    <dgm:cxn modelId="{C83A4D26-4583-3A41-AD4D-4414C0659A72}" srcId="{D6491287-893B-554F-A6D5-EAD323E6DD30}" destId="{8860ED75-B86C-6E44-8D8A-1A25652E8EA1}" srcOrd="2" destOrd="0" parTransId="{3DB5D49F-3228-9343-946C-75DFEE931F60}" sibTransId="{5008047A-5952-FF45-BD1D-4DD54E1F045B}"/>
    <dgm:cxn modelId="{D9956829-0277-8B4D-AA95-3D2F35D5CB98}" type="presOf" srcId="{8860ED75-B86C-6E44-8D8A-1A25652E8EA1}" destId="{F9DFBFD4-9AB8-4B47-8090-3A8DF7A2EFFB}" srcOrd="0" destOrd="2" presId="urn:microsoft.com/office/officeart/2005/8/layout/target3"/>
    <dgm:cxn modelId="{F9538C2A-BDBB-234B-A854-371131B4540D}" srcId="{D6491287-893B-554F-A6D5-EAD323E6DD30}" destId="{A4355D23-9C36-DB47-A6C2-D995AE826E5D}" srcOrd="4" destOrd="0" parTransId="{58DB1632-9916-8E4C-9509-BF8C80DD81EA}" sibTransId="{9AD24B7C-CD53-7C4E-9245-A2C30F58049C}"/>
    <dgm:cxn modelId="{62DF2D35-6735-974C-9D58-C83954ADA8D0}" srcId="{433BC6E2-066D-EA46-8CB7-7C0470CED137}" destId="{C207E922-DA7C-6F46-BC94-BDD75CBB2D61}" srcOrd="1" destOrd="0" parTransId="{556AFBB6-AA36-354F-BFF6-FB1803BDB872}" sibTransId="{2ED8B782-BBE6-7549-BE7A-84F9B8EAC486}"/>
    <dgm:cxn modelId="{F66C7D3C-1767-4D46-85D0-F897D8366483}" type="presOf" srcId="{56CED236-A0F1-CF49-B40A-A7D83460EAAB}" destId="{61C10942-D50B-7F4C-B4BD-7F3BBEEA59BE}" srcOrd="0" destOrd="0" presId="urn:microsoft.com/office/officeart/2005/8/layout/target3"/>
    <dgm:cxn modelId="{A8D42540-0FC2-9243-97E0-7D8D3F38062B}" type="presOf" srcId="{CF9885DF-6C1F-6F45-8F88-DC9B8EBC1FED}" destId="{FA94E73F-7D91-C547-8499-286CB4A93FDA}" srcOrd="1" destOrd="0" presId="urn:microsoft.com/office/officeart/2005/8/layout/target3"/>
    <dgm:cxn modelId="{8DEC8B5B-DAF7-2D48-A550-D8CB9E193299}" type="presOf" srcId="{D6491287-893B-554F-A6D5-EAD323E6DD30}" destId="{A32605CA-40E9-534D-99B4-2E4293E06013}" srcOrd="1" destOrd="0" presId="urn:microsoft.com/office/officeart/2005/8/layout/target3"/>
    <dgm:cxn modelId="{511CEC5E-9DFD-654B-887B-6769450A4A2A}" type="presOf" srcId="{C207E922-DA7C-6F46-BC94-BDD75CBB2D61}" destId="{A8A08BC4-ED23-1F4F-857C-AA4D8CE5473D}" srcOrd="1" destOrd="0" presId="urn:microsoft.com/office/officeart/2005/8/layout/target3"/>
    <dgm:cxn modelId="{B893AB61-E684-FB40-A691-FE0F9992FE8C}" type="presOf" srcId="{76DA819B-E27B-7A4C-9E18-1443A79E0A5E}" destId="{F9DFBFD4-9AB8-4B47-8090-3A8DF7A2EFFB}" srcOrd="0" destOrd="1" presId="urn:microsoft.com/office/officeart/2005/8/layout/target3"/>
    <dgm:cxn modelId="{186F9346-D1B1-194F-8092-FA1823CC45EB}" type="presOf" srcId="{8A92FC3C-81D3-A84B-87B3-5918710009D2}" destId="{F9DFBFD4-9AB8-4B47-8090-3A8DF7A2EFFB}" srcOrd="0" destOrd="3" presId="urn:microsoft.com/office/officeart/2005/8/layout/target3"/>
    <dgm:cxn modelId="{99CF3947-BAB0-954A-B759-5662D295098E}" type="presOf" srcId="{433BC6E2-066D-EA46-8CB7-7C0470CED137}" destId="{5F7709AB-ABCF-8F45-B023-98FD364BBDD2}" srcOrd="0" destOrd="0" presId="urn:microsoft.com/office/officeart/2005/8/layout/target3"/>
    <dgm:cxn modelId="{57E7FE4A-4661-9F4A-9F88-A55E451AD577}" srcId="{C207E922-DA7C-6F46-BC94-BDD75CBB2D61}" destId="{4FAC006F-C176-C14F-8BB4-77C60D955F76}" srcOrd="5" destOrd="0" parTransId="{5F9C6A63-6B47-174F-ABBC-1FB231D6E3F6}" sibTransId="{47234CED-8C49-844E-AA34-7275D8397C0E}"/>
    <dgm:cxn modelId="{01930652-93B4-D243-A578-2D169CD987ED}" srcId="{C207E922-DA7C-6F46-BC94-BDD75CBB2D61}" destId="{66A27CE3-4050-D34E-BE9F-F6D21A3D7443}" srcOrd="2" destOrd="0" parTransId="{07E2B893-C90F-6949-87A0-341BD7E2CC48}" sibTransId="{FF8715CB-66BD-6F49-A85B-0C5CEA9B549C}"/>
    <dgm:cxn modelId="{9CF52E7A-90FE-3E46-9DAD-11701BE906B5}" type="presOf" srcId="{C207E922-DA7C-6F46-BC94-BDD75CBB2D61}" destId="{73B15EDE-4A7E-8C43-BCBD-AD938DCD9F2B}" srcOrd="0" destOrd="0" presId="urn:microsoft.com/office/officeart/2005/8/layout/target3"/>
    <dgm:cxn modelId="{E547A57D-661F-8C41-B869-20AC5DBCD65D}" type="presOf" srcId="{222EA5E3-A37C-B948-8573-0FDE8059FAF8}" destId="{FF3AA5A0-0E0A-B14D-9837-DF163BE6332E}" srcOrd="0" destOrd="1" presId="urn:microsoft.com/office/officeart/2005/8/layout/target3"/>
    <dgm:cxn modelId="{A719437F-DBD3-5C43-B519-316EEB0D0021}" type="presOf" srcId="{0AA65E95-3B1C-6744-934F-3A6B07AC0C06}" destId="{FF3AA5A0-0E0A-B14D-9837-DF163BE6332E}" srcOrd="0" destOrd="0" presId="urn:microsoft.com/office/officeart/2005/8/layout/target3"/>
    <dgm:cxn modelId="{854F5A7F-1BC5-6C49-984C-D2D6B01B0747}" type="presOf" srcId="{66A27CE3-4050-D34E-BE9F-F6D21A3D7443}" destId="{FF3AA5A0-0E0A-B14D-9837-DF163BE6332E}" srcOrd="0" destOrd="2" presId="urn:microsoft.com/office/officeart/2005/8/layout/target3"/>
    <dgm:cxn modelId="{46F7F781-F0C8-B04F-B5FB-48406AB0C0EB}" srcId="{C207E922-DA7C-6F46-BC94-BDD75CBB2D61}" destId="{0AA65E95-3B1C-6744-934F-3A6B07AC0C06}" srcOrd="0" destOrd="0" parTransId="{BF806F22-D284-B749-9D5B-78252C9F0CEB}" sibTransId="{D3891ADE-8906-2544-B354-AFC276885799}"/>
    <dgm:cxn modelId="{DE8AF882-6402-2846-9687-80377F6DA971}" type="presOf" srcId="{0FF80B3D-6A0F-D547-A707-8508B3480980}" destId="{FF3AA5A0-0E0A-B14D-9837-DF163BE6332E}" srcOrd="0" destOrd="3" presId="urn:microsoft.com/office/officeart/2005/8/layout/target3"/>
    <dgm:cxn modelId="{3B958B87-DE49-E14C-A8D4-17D740B3BE6E}" srcId="{C207E922-DA7C-6F46-BC94-BDD75CBB2D61}" destId="{5EB6A2DD-132E-6644-9B65-C5E5CD35199F}" srcOrd="4" destOrd="0" parTransId="{9F4D8443-9EC8-0C42-823C-BC244BFC7AE8}" sibTransId="{B90D64BE-3635-874B-BE61-4F241181B83B}"/>
    <dgm:cxn modelId="{E6009189-4CB8-F540-A881-D5B603C96AFB}" type="presOf" srcId="{CF9885DF-6C1F-6F45-8F88-DC9B8EBC1FED}" destId="{B58DA7D1-5FFB-B545-903C-C7B8C96FE340}" srcOrd="0" destOrd="0" presId="urn:microsoft.com/office/officeart/2005/8/layout/target3"/>
    <dgm:cxn modelId="{69DF568E-C250-BD48-B0BC-C143F86BCF5D}" srcId="{CF9885DF-6C1F-6F45-8F88-DC9B8EBC1FED}" destId="{56CED236-A0F1-CF49-B40A-A7D83460EAAB}" srcOrd="0" destOrd="0" parTransId="{3CB8E567-4D3A-954D-B15F-4DFC45EBE321}" sibTransId="{AE908032-B728-F245-BCD7-619B3FF9C580}"/>
    <dgm:cxn modelId="{89A3AA92-09B7-A945-8D63-13A18D40F55C}" srcId="{C207E922-DA7C-6F46-BC94-BDD75CBB2D61}" destId="{0FF80B3D-6A0F-D547-A707-8508B3480980}" srcOrd="3" destOrd="0" parTransId="{1787C03E-E4B4-4246-B776-D378093D9013}" sibTransId="{C0E73AAD-BAB1-2745-BC67-1A0B49C27222}"/>
    <dgm:cxn modelId="{B4EF87B7-2E22-9241-B007-D2CAE742193A}" type="presOf" srcId="{D6491287-893B-554F-A6D5-EAD323E6DD30}" destId="{F3D0C7F6-3F0C-1242-B8B5-15E9A56C7586}" srcOrd="0" destOrd="0" presId="urn:microsoft.com/office/officeart/2005/8/layout/target3"/>
    <dgm:cxn modelId="{FDDDB4B8-606C-F74F-A2DB-D194F94951F2}" type="presOf" srcId="{8D5B84B8-221E-6841-A97D-FAA4984FE81A}" destId="{F9DFBFD4-9AB8-4B47-8090-3A8DF7A2EFFB}" srcOrd="0" destOrd="0" presId="urn:microsoft.com/office/officeart/2005/8/layout/target3"/>
    <dgm:cxn modelId="{3ECE6BC5-CB80-6E44-B254-32737FD5CF63}" type="presOf" srcId="{4FAC006F-C176-C14F-8BB4-77C60D955F76}" destId="{FF3AA5A0-0E0A-B14D-9837-DF163BE6332E}" srcOrd="0" destOrd="5" presId="urn:microsoft.com/office/officeart/2005/8/layout/target3"/>
    <dgm:cxn modelId="{151A69DF-9F1D-CD44-A00C-85D80FA4F54B}" srcId="{433BC6E2-066D-EA46-8CB7-7C0470CED137}" destId="{CF9885DF-6C1F-6F45-8F88-DC9B8EBC1FED}" srcOrd="0" destOrd="0" parTransId="{02ADAAD0-D8F6-8D4C-B163-7E329414612A}" sibTransId="{80C4CA5C-4F44-E641-80B2-F5DDD9E5EA58}"/>
    <dgm:cxn modelId="{55CEBEE3-2CD6-4C44-8F78-39F9D801FF24}" srcId="{C207E922-DA7C-6F46-BC94-BDD75CBB2D61}" destId="{222EA5E3-A37C-B948-8573-0FDE8059FAF8}" srcOrd="1" destOrd="0" parTransId="{2D1E2A4A-B98F-9F46-974E-57C57D0C4BA4}" sibTransId="{9CB2417D-8CA4-E044-BEB9-37BD0836F74D}"/>
    <dgm:cxn modelId="{4966C1E4-1FB6-8B42-BF21-3CE9E9C81532}" srcId="{C207E922-DA7C-6F46-BC94-BDD75CBB2D61}" destId="{79294C5D-1F80-D54D-8355-A512380B2F12}" srcOrd="6" destOrd="0" parTransId="{B2A98E3C-0D58-A049-AA53-C0DCF1444611}" sibTransId="{A8D159D6-1486-7D4C-8826-85B500EFDB0A}"/>
    <dgm:cxn modelId="{2D3D91E7-7F6A-C742-8504-FBD2A2001E3C}" type="presOf" srcId="{5EB6A2DD-132E-6644-9B65-C5E5CD35199F}" destId="{FF3AA5A0-0E0A-B14D-9837-DF163BE6332E}" srcOrd="0" destOrd="4" presId="urn:microsoft.com/office/officeart/2005/8/layout/target3"/>
    <dgm:cxn modelId="{0284DCF1-100E-2C49-9B29-5C947CF54314}" srcId="{D6491287-893B-554F-A6D5-EAD323E6DD30}" destId="{8D5B84B8-221E-6841-A97D-FAA4984FE81A}" srcOrd="0" destOrd="0" parTransId="{10DE98A6-0713-3B43-B3D9-E05F7BB95353}" sibTransId="{9D0170A5-6E74-D144-9AD2-017DC02660BA}"/>
    <dgm:cxn modelId="{0CCB8DF3-87CA-2144-A2BF-52494911E489}" type="presOf" srcId="{731CCC3A-9757-094F-92FA-4E5B6D72DEAD}" destId="{61C10942-D50B-7F4C-B4BD-7F3BBEEA59BE}" srcOrd="0" destOrd="1" presId="urn:microsoft.com/office/officeart/2005/8/layout/target3"/>
    <dgm:cxn modelId="{6B24C2F3-D8DE-ED40-BAAB-2D1C2B9678C1}" type="presOf" srcId="{A4355D23-9C36-DB47-A6C2-D995AE826E5D}" destId="{F9DFBFD4-9AB8-4B47-8090-3A8DF7A2EFFB}" srcOrd="0" destOrd="4" presId="urn:microsoft.com/office/officeart/2005/8/layout/target3"/>
    <dgm:cxn modelId="{C8160DF6-D5C3-5344-A57C-C6D947AF312C}" type="presOf" srcId="{79294C5D-1F80-D54D-8355-A512380B2F12}" destId="{FF3AA5A0-0E0A-B14D-9837-DF163BE6332E}" srcOrd="0" destOrd="6" presId="urn:microsoft.com/office/officeart/2005/8/layout/target3"/>
    <dgm:cxn modelId="{AD903FFD-4C9F-164C-BA67-FE925D3A9C12}" srcId="{CF9885DF-6C1F-6F45-8F88-DC9B8EBC1FED}" destId="{731CCC3A-9757-094F-92FA-4E5B6D72DEAD}" srcOrd="1" destOrd="0" parTransId="{116366AB-7873-5B41-BC6C-9A24F63D4271}" sibTransId="{1CB7CEFF-EC06-5847-A7F5-34A326EE4E23}"/>
    <dgm:cxn modelId="{E2F00561-83E0-5D43-BB76-C81D6CBB490C}" type="presParOf" srcId="{5F7709AB-ABCF-8F45-B023-98FD364BBDD2}" destId="{00B7D9C3-796B-2C4B-884D-2D22E1F75052}" srcOrd="0" destOrd="0" presId="urn:microsoft.com/office/officeart/2005/8/layout/target3"/>
    <dgm:cxn modelId="{8B37E5BB-2DB0-B440-B473-F6C8E9D75935}" type="presParOf" srcId="{5F7709AB-ABCF-8F45-B023-98FD364BBDD2}" destId="{E9864973-D40F-5B4C-BCA2-67922B715D1A}" srcOrd="1" destOrd="0" presId="urn:microsoft.com/office/officeart/2005/8/layout/target3"/>
    <dgm:cxn modelId="{1731F3C1-41F7-0F47-A31F-64A3A69786A1}" type="presParOf" srcId="{5F7709AB-ABCF-8F45-B023-98FD364BBDD2}" destId="{B58DA7D1-5FFB-B545-903C-C7B8C96FE340}" srcOrd="2" destOrd="0" presId="urn:microsoft.com/office/officeart/2005/8/layout/target3"/>
    <dgm:cxn modelId="{D5E98F61-8A88-9C4C-8B74-AA6AB8E16B42}" type="presParOf" srcId="{5F7709AB-ABCF-8F45-B023-98FD364BBDD2}" destId="{8F2C88C1-3876-774B-A06C-B7284DD9AC2F}" srcOrd="3" destOrd="0" presId="urn:microsoft.com/office/officeart/2005/8/layout/target3"/>
    <dgm:cxn modelId="{237965E8-10A8-8E45-B40A-A7DB494352B7}" type="presParOf" srcId="{5F7709AB-ABCF-8F45-B023-98FD364BBDD2}" destId="{A3CC5AA3-1A45-094E-BE40-74E0A60923AD}" srcOrd="4" destOrd="0" presId="urn:microsoft.com/office/officeart/2005/8/layout/target3"/>
    <dgm:cxn modelId="{C9369F50-7FAF-7A4B-9857-5970BBB66B28}" type="presParOf" srcId="{5F7709AB-ABCF-8F45-B023-98FD364BBDD2}" destId="{73B15EDE-4A7E-8C43-BCBD-AD938DCD9F2B}" srcOrd="5" destOrd="0" presId="urn:microsoft.com/office/officeart/2005/8/layout/target3"/>
    <dgm:cxn modelId="{70DFC3EF-5289-8E4A-9772-234EB6DA555D}" type="presParOf" srcId="{5F7709AB-ABCF-8F45-B023-98FD364BBDD2}" destId="{23288F68-8C8C-F44F-82A3-CE219C10DD50}" srcOrd="6" destOrd="0" presId="urn:microsoft.com/office/officeart/2005/8/layout/target3"/>
    <dgm:cxn modelId="{96BA2C96-90D5-F344-BEA8-A3746591F085}" type="presParOf" srcId="{5F7709AB-ABCF-8F45-B023-98FD364BBDD2}" destId="{8F388B65-8F9E-5649-A0A3-B16758500223}" srcOrd="7" destOrd="0" presId="urn:microsoft.com/office/officeart/2005/8/layout/target3"/>
    <dgm:cxn modelId="{5DF9234C-935F-8E4E-8B7F-45B376B552C3}" type="presParOf" srcId="{5F7709AB-ABCF-8F45-B023-98FD364BBDD2}" destId="{F3D0C7F6-3F0C-1242-B8B5-15E9A56C7586}" srcOrd="8" destOrd="0" presId="urn:microsoft.com/office/officeart/2005/8/layout/target3"/>
    <dgm:cxn modelId="{BAEEACD6-D7BA-8443-9FD5-1EEB8FC33674}" type="presParOf" srcId="{5F7709AB-ABCF-8F45-B023-98FD364BBDD2}" destId="{FA94E73F-7D91-C547-8499-286CB4A93FDA}" srcOrd="9" destOrd="0" presId="urn:microsoft.com/office/officeart/2005/8/layout/target3"/>
    <dgm:cxn modelId="{060C33D0-BD70-9C4A-AFA4-5BDFB10DE6C1}" type="presParOf" srcId="{5F7709AB-ABCF-8F45-B023-98FD364BBDD2}" destId="{61C10942-D50B-7F4C-B4BD-7F3BBEEA59BE}" srcOrd="10" destOrd="0" presId="urn:microsoft.com/office/officeart/2005/8/layout/target3"/>
    <dgm:cxn modelId="{11FFF18E-5D2E-ED4D-AD09-C2EA616B1FF0}" type="presParOf" srcId="{5F7709AB-ABCF-8F45-B023-98FD364BBDD2}" destId="{A8A08BC4-ED23-1F4F-857C-AA4D8CE5473D}" srcOrd="11" destOrd="0" presId="urn:microsoft.com/office/officeart/2005/8/layout/target3"/>
    <dgm:cxn modelId="{3B423343-112A-B542-AA74-A09AD8CE6142}" type="presParOf" srcId="{5F7709AB-ABCF-8F45-B023-98FD364BBDD2}" destId="{FF3AA5A0-0E0A-B14D-9837-DF163BE6332E}" srcOrd="12" destOrd="0" presId="urn:microsoft.com/office/officeart/2005/8/layout/target3"/>
    <dgm:cxn modelId="{A59581E5-DFA2-A944-BEEF-7FEDC11DD9C5}" type="presParOf" srcId="{5F7709AB-ABCF-8F45-B023-98FD364BBDD2}" destId="{A32605CA-40E9-534D-99B4-2E4293E06013}" srcOrd="13" destOrd="0" presId="urn:microsoft.com/office/officeart/2005/8/layout/target3"/>
    <dgm:cxn modelId="{2994B376-1F4F-4546-A012-04D0EDD34DCA}" type="presParOf" srcId="{5F7709AB-ABCF-8F45-B023-98FD364BBDD2}" destId="{F9DFBFD4-9AB8-4B47-8090-3A8DF7A2EFFB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7D9C3-796B-2C4B-884D-2D22E1F75052}">
      <dsp:nvSpPr>
        <dsp:cNvPr id="0" name=""/>
        <dsp:cNvSpPr/>
      </dsp:nvSpPr>
      <dsp:spPr>
        <a:xfrm>
          <a:off x="0" y="0"/>
          <a:ext cx="5741254" cy="574125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DA7D1-5FFB-B545-903C-C7B8C96FE340}">
      <dsp:nvSpPr>
        <dsp:cNvPr id="0" name=""/>
        <dsp:cNvSpPr/>
      </dsp:nvSpPr>
      <dsp:spPr>
        <a:xfrm>
          <a:off x="2859500" y="0"/>
          <a:ext cx="8429510" cy="5741254"/>
        </a:xfrm>
        <a:prstGeom prst="rect">
          <a:avLst/>
        </a:prstGeom>
        <a:solidFill>
          <a:schemeClr val="lt1">
            <a:hueOff val="0"/>
            <a:satOff val="0"/>
            <a:lumOff val="0"/>
            <a:alpha val="83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 dirty="0"/>
            <a:t>RESEARCH GAP</a:t>
          </a:r>
        </a:p>
      </dsp:txBody>
      <dsp:txXfrm>
        <a:off x="2859500" y="0"/>
        <a:ext cx="4214755" cy="1722379"/>
      </dsp:txXfrm>
    </dsp:sp>
    <dsp:sp modelId="{A3CC5AA3-1A45-094E-BE40-74E0A60923AD}">
      <dsp:nvSpPr>
        <dsp:cNvPr id="0" name=""/>
        <dsp:cNvSpPr/>
      </dsp:nvSpPr>
      <dsp:spPr>
        <a:xfrm>
          <a:off x="1004721" y="1722379"/>
          <a:ext cx="3731811" cy="373181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15EDE-4A7E-8C43-BCBD-AD938DCD9F2B}">
      <dsp:nvSpPr>
        <dsp:cNvPr id="0" name=""/>
        <dsp:cNvSpPr/>
      </dsp:nvSpPr>
      <dsp:spPr>
        <a:xfrm>
          <a:off x="2870627" y="1722379"/>
          <a:ext cx="8429510" cy="3731811"/>
        </a:xfrm>
        <a:prstGeom prst="rect">
          <a:avLst/>
        </a:prstGeom>
        <a:solidFill>
          <a:schemeClr val="lt1">
            <a:hueOff val="0"/>
            <a:satOff val="0"/>
            <a:lumOff val="0"/>
            <a:alpha val="73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3800" b="1" kern="1200" dirty="0"/>
            <a:t>Conventional methods disadvantages.</a:t>
          </a:r>
          <a:endParaRPr lang="en-GB" sz="3800" kern="1200" dirty="0"/>
        </a:p>
      </dsp:txBody>
      <dsp:txXfrm>
        <a:off x="2870627" y="1722379"/>
        <a:ext cx="4214755" cy="1722374"/>
      </dsp:txXfrm>
    </dsp:sp>
    <dsp:sp modelId="{8F388B65-8F9E-5649-A0A3-B16758500223}">
      <dsp:nvSpPr>
        <dsp:cNvPr id="0" name=""/>
        <dsp:cNvSpPr/>
      </dsp:nvSpPr>
      <dsp:spPr>
        <a:xfrm>
          <a:off x="2009439" y="3444754"/>
          <a:ext cx="1722374" cy="172237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0C7F6-3F0C-1242-B8B5-15E9A56C7586}">
      <dsp:nvSpPr>
        <dsp:cNvPr id="0" name=""/>
        <dsp:cNvSpPr/>
      </dsp:nvSpPr>
      <dsp:spPr>
        <a:xfrm>
          <a:off x="2870627" y="3444754"/>
          <a:ext cx="8429510" cy="17223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3800" b="1" kern="1200" dirty="0"/>
            <a:t>Radar features</a:t>
          </a:r>
          <a:r>
            <a:rPr lang="en-US" sz="3800" kern="1200" dirty="0"/>
            <a:t>.</a:t>
          </a:r>
          <a:endParaRPr lang="en-GB" sz="3800" kern="1200" dirty="0"/>
        </a:p>
      </dsp:txBody>
      <dsp:txXfrm>
        <a:off x="2870627" y="3444754"/>
        <a:ext cx="4214755" cy="1722374"/>
      </dsp:txXfrm>
    </dsp:sp>
    <dsp:sp modelId="{61C10942-D50B-7F4C-B4BD-7F3BBEEA59BE}">
      <dsp:nvSpPr>
        <dsp:cNvPr id="0" name=""/>
        <dsp:cNvSpPr/>
      </dsp:nvSpPr>
      <dsp:spPr>
        <a:xfrm>
          <a:off x="7085382" y="0"/>
          <a:ext cx="4214755" cy="172237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v"/>
          </a:pPr>
          <a:r>
            <a:rPr lang="en-US" sz="1600" b="1" kern="1200" dirty="0"/>
            <a:t>Conventional methods disadvantages.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v"/>
          </a:pPr>
          <a:r>
            <a:rPr lang="en-US" sz="1600" b="1" kern="1200" dirty="0"/>
            <a:t>Radar features</a:t>
          </a:r>
          <a:r>
            <a:rPr lang="en-US" sz="1600" kern="1200" dirty="0"/>
            <a:t>.</a:t>
          </a:r>
          <a:endParaRPr lang="en-GB" sz="1600" kern="1200" dirty="0"/>
        </a:p>
      </dsp:txBody>
      <dsp:txXfrm>
        <a:off x="7085382" y="0"/>
        <a:ext cx="4214755" cy="1722379"/>
      </dsp:txXfrm>
    </dsp:sp>
    <dsp:sp modelId="{FF3AA5A0-0E0A-B14D-9837-DF163BE6332E}">
      <dsp:nvSpPr>
        <dsp:cNvPr id="0" name=""/>
        <dsp:cNvSpPr/>
      </dsp:nvSpPr>
      <dsp:spPr>
        <a:xfrm>
          <a:off x="7085382" y="1722379"/>
          <a:ext cx="4214755" cy="172237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1600" kern="1200" dirty="0"/>
            <a:t>Noise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1600" kern="1200" dirty="0"/>
            <a:t>Sensor location difficulty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1600" kern="1200" dirty="0"/>
            <a:t>Different Limitations in conventional tools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1600" kern="1200" dirty="0"/>
            <a:t>Range of measure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1600" kern="1200" dirty="0"/>
            <a:t>Size of sensors </a:t>
          </a:r>
          <a:endParaRPr lang="en-GB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endParaRPr lang="en-GB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endParaRPr lang="en-GB" sz="1600" kern="1200" dirty="0"/>
        </a:p>
      </dsp:txBody>
      <dsp:txXfrm>
        <a:off x="7085382" y="1722379"/>
        <a:ext cx="4214755" cy="1722374"/>
      </dsp:txXfrm>
    </dsp:sp>
    <dsp:sp modelId="{F9DFBFD4-9AB8-4B47-8090-3A8DF7A2EFFB}">
      <dsp:nvSpPr>
        <dsp:cNvPr id="0" name=""/>
        <dsp:cNvSpPr/>
      </dsp:nvSpPr>
      <dsp:spPr>
        <a:xfrm>
          <a:off x="7085382" y="3444754"/>
          <a:ext cx="4214755" cy="1722374"/>
        </a:xfrm>
        <a:prstGeom prst="rect">
          <a:avLst/>
        </a:prstGeom>
        <a:solidFill>
          <a:schemeClr val="lt1">
            <a:hueOff val="0"/>
            <a:satOff val="0"/>
            <a:lumOff val="0"/>
          </a:schemeClr>
        </a:solidFill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1600" kern="1200" dirty="0"/>
            <a:t>Eliminate all disadvantage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1600" kern="1200" dirty="0"/>
            <a:t>Has not been used practically in machine health diagnosis 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1600" kern="1200" dirty="0"/>
            <a:t>Detect multi machines simultaneously 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1600" kern="1200" dirty="0"/>
            <a:t>Low cost 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Ø"/>
          </a:pPr>
          <a:r>
            <a:rPr lang="en-US" sz="1600" kern="1200" dirty="0"/>
            <a:t>safe</a:t>
          </a:r>
          <a:endParaRPr lang="en-GB" sz="1600" kern="1200" dirty="0"/>
        </a:p>
      </dsp:txBody>
      <dsp:txXfrm>
        <a:off x="7085382" y="3444754"/>
        <a:ext cx="4214755" cy="1722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4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0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23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4490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94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80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15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05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51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0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7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3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9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7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8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2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5962B-8564-AE43-A80E-F36A9A59C7C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7A19A-0328-5240-BA0B-92BC254F9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42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file:////var/folders/05/tp_jstd16jn8k0p2s3tp643h0000gn/T/com.microsoft.Word/WebArchiveCopyPasteTempFiles/page3image10017843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https://www.researchgate.net/profile/Kirtan-Panda/publication/304822025/figure/fig1/AS:406941638643713@1474033855675/Working-principle-of-an-ultrasonic-sensor_W640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tq91E9WRRY?feature=oembed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0D40E-CC1E-3942-8E8C-A00A971D1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26577"/>
          </a:xfrm>
        </p:spPr>
        <p:txBody>
          <a:bodyPr>
            <a:norm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Advances in non-invasive inspections</a:t>
            </a: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0244A-AA80-6E47-B83A-DE9997E92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3210"/>
            <a:ext cx="9144000" cy="358902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review on methods and tools</a:t>
            </a:r>
          </a:p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Mubarak M. Alotaibi 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(PhD Student)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Cranfield University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Muhammad A. Khan 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Cranfield University 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Lecturer in Fatigue and Damage Tolerance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4A1B6955-9BB3-FA4E-B4C1-061C806E8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590" y="11430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96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9B039C2-4F52-4543-9EE1-7CC80FE0F65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58659" y="1567964"/>
            <a:ext cx="4878387" cy="2991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932461-FD85-2F4C-A82E-3720A83FA4A9}"/>
              </a:ext>
            </a:extLst>
          </p:cNvPr>
          <p:cNvSpPr txBox="1"/>
          <p:nvPr/>
        </p:nvSpPr>
        <p:spPr>
          <a:xfrm>
            <a:off x="7813963" y="4790209"/>
            <a:ext cx="3367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(Kia, </a:t>
            </a:r>
            <a:r>
              <a:rPr lang="en-GB" dirty="0" err="1"/>
              <a:t>Henao</a:t>
            </a:r>
            <a:r>
              <a:rPr lang="en-GB" dirty="0"/>
              <a:t> and </a:t>
            </a:r>
            <a:r>
              <a:rPr lang="en-GB" dirty="0" err="1"/>
              <a:t>Capolino</a:t>
            </a:r>
            <a:r>
              <a:rPr lang="en-GB" dirty="0"/>
              <a:t>, 2012). 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C0A0F-2BEC-B142-BB0F-82FE4988FBEF}"/>
              </a:ext>
            </a:extLst>
          </p:cNvPr>
          <p:cNvSpPr txBox="1"/>
          <p:nvPr/>
        </p:nvSpPr>
        <p:spPr>
          <a:xfrm>
            <a:off x="779318" y="1674674"/>
            <a:ext cx="60371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comparison of three types of fault detection techniques to detect pinion tooth surface damages.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Vibration technique the bearing fault.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Acoustic pressure also detected the fault.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Current Analysis Technique did not detect the bearing fault.</a:t>
            </a:r>
          </a:p>
        </p:txBody>
      </p:sp>
    </p:spTree>
    <p:extLst>
      <p:ext uri="{BB962C8B-B14F-4D97-AF65-F5344CB8AC3E}">
        <p14:creationId xmlns:p14="http://schemas.microsoft.com/office/powerpoint/2010/main" val="329305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A963E-7195-A547-A650-B2BA3675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23" y="2619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the Literature Review. 1/3</a:t>
            </a:r>
            <a:br>
              <a:rPr lang="en-GB" b="1" dirty="0"/>
            </a:b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Evaluation:</a:t>
            </a:r>
            <a:br>
              <a:rPr lang="en-GB" sz="3600" b="1" dirty="0"/>
            </a:br>
            <a:r>
              <a:rPr lang="en-GB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Contact-based sensor’s tools</a:t>
            </a:r>
            <a:br>
              <a:rPr lang="en-GB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01CFB-7E3F-644D-A8FA-6212FECE4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39" y="1587500"/>
            <a:ext cx="8594869" cy="5270500"/>
          </a:xfrm>
        </p:spPr>
        <p:txBody>
          <a:bodyPr>
            <a:normAutofit lnSpcReduction="10000"/>
          </a:bodyPr>
          <a:lstStyle/>
          <a:p>
            <a:pPr marL="400050" lvl="0" indent="-400050" algn="just">
              <a:buFont typeface="+mj-lt"/>
              <a:buAutoNum type="romanUcPeriod"/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Current, voltage and flux analysis techniques. The flux principle is based on measuring the motor's EMF radiation, which is influenced by a motor's loading and fault state. </a:t>
            </a:r>
          </a:p>
          <a:p>
            <a:pPr lvl="1" algn="just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Suitable only for an electrically driven machine but not with fuel machine engines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 supply network influences the technique’s analysis.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Techniques also limited to evaluate machine faults during a change in operational loads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Methods faced difficulty in detecting and classifying the bearing faults</a:t>
            </a:r>
          </a:p>
          <a:p>
            <a:pPr marL="857250" lvl="1" indent="-400050" algn="just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Flux analysis required a large number of sensors to get accurate results</a:t>
            </a:r>
          </a:p>
          <a:p>
            <a:endParaRPr lang="en-US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2B7BEFC0-84BE-D744-AFF8-1CC7CA93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897" y="0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page2image44135840">
            <a:extLst>
              <a:ext uri="{FF2B5EF4-FFF2-40B4-BE49-F238E27FC236}">
                <a16:creationId xmlns:a16="http://schemas.microsoft.com/office/drawing/2014/main" id="{71387E95-EB0D-5846-84CC-ACC32A791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045" y="3013364"/>
            <a:ext cx="2616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38F175-7FCA-C243-A2DA-1041691CB1EE}"/>
              </a:ext>
            </a:extLst>
          </p:cNvPr>
          <p:cNvSpPr txBox="1"/>
          <p:nvPr/>
        </p:nvSpPr>
        <p:spPr>
          <a:xfrm>
            <a:off x="9173463" y="4689764"/>
            <a:ext cx="2453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Flux sensors </a:t>
            </a:r>
          </a:p>
          <a:p>
            <a:pPr algn="ctr"/>
            <a:r>
              <a:rPr lang="en-GB" dirty="0"/>
              <a:t>(</a:t>
            </a:r>
            <a:r>
              <a:rPr lang="en-GB" dirty="0" err="1"/>
              <a:t>Pusca</a:t>
            </a:r>
            <a:r>
              <a:rPr lang="en-GB" dirty="0"/>
              <a:t> et al., 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38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BB06B-DAF1-D04C-8577-8FCCF5A4E1DC}"/>
              </a:ext>
            </a:extLst>
          </p:cNvPr>
          <p:cNvSpPr/>
          <p:nvPr/>
        </p:nvSpPr>
        <p:spPr>
          <a:xfrm>
            <a:off x="0" y="1138773"/>
            <a:ext cx="7148945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GB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Wear debris analysis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is very accurate in finding out faults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difficult to classify the fault location</a:t>
            </a:r>
          </a:p>
          <a:p>
            <a:pPr lvl="1" algn="just"/>
            <a:endParaRPr lang="en-GB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Vibration technique </a:t>
            </a:r>
          </a:p>
          <a:p>
            <a:pPr marL="342900" lvl="0" indent="-342900" algn="just">
              <a:buFont typeface="+mj-lt"/>
              <a:buAutoNum type="romanUcPeriod"/>
            </a:pPr>
            <a:endParaRPr lang="en-GB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as contact based on the machine's health and experimental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 accuracy in fault diagnosing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Vibration signals transmit through the entire body of the machine.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C8601-CB42-0F4B-A97C-26C7FDFCC1AB}"/>
              </a:ext>
            </a:extLst>
          </p:cNvPr>
          <p:cNvSpPr txBox="1"/>
          <p:nvPr/>
        </p:nvSpPr>
        <p:spPr>
          <a:xfrm>
            <a:off x="326572" y="0"/>
            <a:ext cx="838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the Literature Review. 2/3</a:t>
            </a:r>
            <a:br>
              <a:rPr lang="en-GB" b="1" dirty="0"/>
            </a:b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Evaluation: 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Contact-based sensor’s tools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A7211F40-B663-FA42-A801-CCDD9C2E6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086" y="0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807C4-606D-0D40-9B4E-A11111C5AD00}"/>
              </a:ext>
            </a:extLst>
          </p:cNvPr>
          <p:cNvSpPr txBox="1"/>
          <p:nvPr/>
        </p:nvSpPr>
        <p:spPr>
          <a:xfrm>
            <a:off x="7810499" y="3608619"/>
            <a:ext cx="417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Oil debris detects by inductive pulse sensor</a:t>
            </a:r>
          </a:p>
          <a:p>
            <a:pPr algn="ctr"/>
            <a:r>
              <a:rPr lang="en-GB" i="1" dirty="0"/>
              <a:t> (Du </a:t>
            </a:r>
            <a:r>
              <a:rPr lang="en-GB" dirty="0"/>
              <a:t>et al.</a:t>
            </a:r>
            <a:r>
              <a:rPr lang="en-GB" i="1" dirty="0"/>
              <a:t>, 2013)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A66BA81-8EF8-5C40-B76E-A1FC5AB4C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4795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0" name="Picture 81" descr="page3image100178432">
            <a:extLst>
              <a:ext uri="{FF2B5EF4-FFF2-40B4-BE49-F238E27FC236}">
                <a16:creationId xmlns:a16="http://schemas.microsoft.com/office/drawing/2014/main" id="{98CAF7ED-09A5-FE46-B9B7-F698D7FCD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872" y="1652819"/>
            <a:ext cx="39624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750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337A-0C34-694B-B481-B1A1EA467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77" y="500775"/>
            <a:ext cx="9905998" cy="1212157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the Literature Review 3</a:t>
            </a:r>
            <a:br>
              <a:rPr lang="en-GB" b="1" dirty="0"/>
            </a:b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Evaluation:</a:t>
            </a:r>
            <a:br>
              <a:rPr lang="en-US" sz="3600" dirty="0"/>
            </a:br>
            <a:r>
              <a:rPr lang="en-GB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Non-contact-based sensing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16783-5687-8942-BEEE-EE7A0A792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03" y="1558895"/>
            <a:ext cx="5608745" cy="5122459"/>
          </a:xfrm>
        </p:spPr>
        <p:txBody>
          <a:bodyPr>
            <a:norm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Ultrasonic: Works based on sending high-frequency pulses signals frequently at the airspeed to strike objects which are called trig signals.</a:t>
            </a:r>
          </a:p>
          <a:p>
            <a:pPr lvl="1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sensitive to temperature change</a:t>
            </a:r>
          </a:p>
          <a:p>
            <a:pPr lvl="1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problems for very thin and small objects</a:t>
            </a:r>
          </a:p>
          <a:p>
            <a:pPr marL="571500" lvl="0" indent="-571500">
              <a:buFont typeface="+mj-lt"/>
              <a:buAutoNum type="romanUcPeriod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Acoustic sensing technique: the principle is to detect machine noise and analyse that noise.</a:t>
            </a:r>
          </a:p>
          <a:p>
            <a:pPr lvl="1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Impacts by the background noise.</a:t>
            </a:r>
          </a:p>
          <a:p>
            <a:endParaRPr lang="en-US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145FFBC5-43BB-F946-A782-DBC62A6C5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283" y="0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19A69F6-0697-294D-91F4-62CCD23D3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2" y="25493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6">
            <a:extLst>
              <a:ext uri="{FF2B5EF4-FFF2-40B4-BE49-F238E27FC236}">
                <a16:creationId xmlns:a16="http://schemas.microsoft.com/office/drawing/2014/main" id="{41BF0836-A43C-084C-9903-BB823BB69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2549352"/>
            <a:ext cx="5727700" cy="121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B5EBA1-DD1A-0A48-8C61-50F788A67EBE}"/>
              </a:ext>
            </a:extLst>
          </p:cNvPr>
          <p:cNvSpPr txBox="1"/>
          <p:nvPr/>
        </p:nvSpPr>
        <p:spPr>
          <a:xfrm>
            <a:off x="6167148" y="3761510"/>
            <a:ext cx="6097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Ultrasonic Principle </a:t>
            </a:r>
            <a:r>
              <a:rPr lang="en-GB" sz="1600" dirty="0"/>
              <a:t>(Panda, Agrawal, </a:t>
            </a:r>
            <a:r>
              <a:rPr lang="en-GB" sz="1600" dirty="0" err="1"/>
              <a:t>Nshimiyimana</a:t>
            </a:r>
            <a:r>
              <a:rPr lang="en-GB" sz="1600" dirty="0"/>
              <a:t> and Hossain, 2016)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3809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3D68F-1705-744D-9E00-30BD56ECA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49" y="135536"/>
            <a:ext cx="9905998" cy="1478570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the Literature Review. 3</a:t>
            </a:r>
            <a:br>
              <a:rPr lang="en-GB" b="1" dirty="0"/>
            </a:b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Evaluation: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Non-contact-based sensing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897D0-0E15-804A-B043-A132CAD6E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6" y="2104598"/>
            <a:ext cx="7192096" cy="4285811"/>
          </a:xfrm>
        </p:spPr>
        <p:txBody>
          <a:bodyPr>
            <a:normAutofit fontScale="85000" lnSpcReduction="20000"/>
          </a:bodyPr>
          <a:lstStyle/>
          <a:p>
            <a:pPr marL="514350" lvl="0" indent="-514350">
              <a:buAutoNum type="romanUcPeriod" startAt="3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Thermographic sensing technique: Work based on measuring the surface temperature of objects. </a:t>
            </a:r>
          </a:p>
          <a:p>
            <a:pPr lvl="1">
              <a:buFont typeface="Wingdings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to classify faults</a:t>
            </a:r>
          </a:p>
          <a:p>
            <a:pPr lvl="1">
              <a:buFont typeface="Wingdings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affected by complex surface objects and lights</a:t>
            </a:r>
          </a:p>
          <a:p>
            <a:pPr lvl="1">
              <a:buFont typeface="Wingdings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short distance only.</a:t>
            </a:r>
          </a:p>
          <a:p>
            <a:pPr lvl="1">
              <a:buFont typeface="Wingdings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efficiency in long-distance</a:t>
            </a:r>
          </a:p>
          <a:p>
            <a:pPr lvl="1">
              <a:buFont typeface="Wingdings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with the low data rate,</a:t>
            </a:r>
          </a:p>
          <a:p>
            <a:pPr lvl="1">
              <a:buFont typeface="Wingdings" pitchFamily="2" charset="2"/>
              <a:buChar char="Ø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Gives better accuracy of measuring if the sensor and object at the same line of sight</a:t>
            </a:r>
          </a:p>
          <a:p>
            <a:endParaRPr lang="en-US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5662872C-6C42-B345-81EA-F14766BB8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938" y="81071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A0208C-4794-8149-9E48-B16F36E830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05988" y="3867195"/>
            <a:ext cx="5727700" cy="1623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886566-CED5-E948-94FC-F859C5F5CD9C}"/>
              </a:ext>
            </a:extLst>
          </p:cNvPr>
          <p:cNvSpPr txBox="1"/>
          <p:nvPr/>
        </p:nvSpPr>
        <p:spPr>
          <a:xfrm>
            <a:off x="8302337" y="5642263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Jeffali</a:t>
            </a:r>
            <a:r>
              <a:rPr lang="en-GB" dirty="0"/>
              <a:t> et al., 2015)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43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Image result for cranfield university logo">
            <a:extLst>
              <a:ext uri="{FF2B5EF4-FFF2-40B4-BE49-F238E27FC236}">
                <a16:creationId xmlns:a16="http://schemas.microsoft.com/office/drawing/2014/main" id="{FC1148A5-E019-AB41-8FA5-2EF6C225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4CC00885-91A5-0549-8610-C6C0C6C7E4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4261852"/>
              </p:ext>
            </p:extLst>
          </p:nvPr>
        </p:nvGraphicFramePr>
        <p:xfrm>
          <a:off x="390293" y="681848"/>
          <a:ext cx="11300137" cy="5741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0A66463-76B0-7040-84E1-CE7D6789DDE6}"/>
              </a:ext>
            </a:extLst>
          </p:cNvPr>
          <p:cNvSpPr txBox="1"/>
          <p:nvPr/>
        </p:nvSpPr>
        <p:spPr>
          <a:xfrm>
            <a:off x="4849792" y="3125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C0905-A264-E44D-AA6A-A67EF4A66069}"/>
              </a:ext>
            </a:extLst>
          </p:cNvPr>
          <p:cNvSpPr txBox="1"/>
          <p:nvPr/>
        </p:nvSpPr>
        <p:spPr>
          <a:xfrm>
            <a:off x="5299363" y="35517"/>
            <a:ext cx="244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Summery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9698177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677D9-2732-554E-B0E7-55FFED908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355" y="340761"/>
            <a:ext cx="7232492" cy="725214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sensing conventionally used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D4A3D-17D2-B148-8602-EAC2705D4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3" y="972206"/>
            <a:ext cx="5934511" cy="5657193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(Mueller and Pratt, 2013)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used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radar-based  to inspect and monitor the vibration of a desktop fan in regular operation and simulated faulty condition.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(Roy et al., 2020) used Doppler-spectrum to detected two speakers supplied by 141 Hz and 113 Hz, the result 140.4Hz and 112.2 Hz with an accuracy of    % 0.996 and % 0.993.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research has done on 20 published paper non of them has used radar technique to detect machine health nor gearbox damages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8FFFD3-AA99-6A43-868C-B9AF0D1694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72400" y="609600"/>
            <a:ext cx="3879693" cy="2560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7DECC-84BC-8D44-9701-0BD0F7555C61}"/>
              </a:ext>
            </a:extLst>
          </p:cNvPr>
          <p:cNvSpPr txBox="1"/>
          <p:nvPr/>
        </p:nvSpPr>
        <p:spPr>
          <a:xfrm>
            <a:off x="8939923" y="3193675"/>
            <a:ext cx="254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(Mueller and Pratt, 2013)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AC4DD-A43C-1648-AD2A-61266CB038A5}"/>
              </a:ext>
            </a:extLst>
          </p:cNvPr>
          <p:cNvSpPr txBox="1"/>
          <p:nvPr/>
        </p:nvSpPr>
        <p:spPr>
          <a:xfrm>
            <a:off x="9311627" y="6084642"/>
            <a:ext cx="180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(Roy et al., 2020)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2D1142-5936-3F4D-9E98-F8A706BC0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710151"/>
            <a:ext cx="3879693" cy="222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21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965F3-916E-4E40-B176-E8786C81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64" y="119321"/>
            <a:ext cx="9905998" cy="774297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</a:t>
            </a:r>
            <a:b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0B27B-620C-D44A-A2FA-E003CB1B5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43" y="1150705"/>
            <a:ext cx="10733314" cy="6580131"/>
          </a:xfrm>
        </p:spPr>
        <p:txBody>
          <a:bodyPr>
            <a:noAutofit/>
          </a:bodyPr>
          <a:lstStyle/>
          <a:p>
            <a:pPr lvl="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RST proposed to close the gaps due to the comprehensive features.</a:t>
            </a:r>
          </a:p>
          <a:p>
            <a:pPr lvl="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Creation of a new NII definition.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time apply RST to measure machine health directly.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time to apply RST to detect gear tooth damages.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time to apply RST to detect machine shaft misalignment.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F4FEB49D-08D4-D44E-9EBF-8E92CAE66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021" y="0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52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B89D5-A46D-7E4E-8880-42C393A30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research reviewed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03A42-D620-7E4D-A25F-7C02AA0A4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276004"/>
          </a:xfrm>
        </p:spPr>
        <p:txBody>
          <a:bodyPr/>
          <a:lstStyle/>
          <a:p>
            <a:pPr lvl="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research has discussed maintenance types and show the advantage of the predictive and monitoring technique.</a:t>
            </a:r>
          </a:p>
          <a:p>
            <a:pPr lvl="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Investigated the possible definitions of the non-invasive inspection technique.</a:t>
            </a:r>
          </a:p>
          <a:p>
            <a:pPr lvl="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new definition for NII contact and non-contact tools.</a:t>
            </a:r>
          </a:p>
          <a:p>
            <a:pPr lvl="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Highlight conventional techniques limitations. </a:t>
            </a:r>
          </a:p>
          <a:p>
            <a:pPr lvl="0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Identified the features of the radar sensing technique and implemented.</a:t>
            </a:r>
          </a:p>
        </p:txBody>
      </p:sp>
    </p:spTree>
    <p:extLst>
      <p:ext uri="{BB962C8B-B14F-4D97-AF65-F5344CB8AC3E}">
        <p14:creationId xmlns:p14="http://schemas.microsoft.com/office/powerpoint/2010/main" val="1415772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D11BC-2DAB-9145-ACB7-ACBFBED94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633" y="0"/>
            <a:ext cx="9905998" cy="457200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4E9B2-9947-0949-97DC-793F8B1E9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632" y="457200"/>
            <a:ext cx="11008785" cy="6473536"/>
          </a:xfrm>
        </p:spPr>
        <p:txBody>
          <a:bodyPr>
            <a:normAutofit fontScale="55000" lnSpcReduction="20000"/>
          </a:bodyPr>
          <a:lstStyle/>
          <a:p>
            <a:r>
              <a:rPr lang="en-GB" dirty="0" err="1"/>
              <a:t>Youtube.com</a:t>
            </a:r>
            <a:r>
              <a:rPr lang="en-GB" dirty="0"/>
              <a:t>. 2021. </a:t>
            </a:r>
            <a:r>
              <a:rPr lang="en-GB" i="1" dirty="0"/>
              <a:t>Before you continue to YouTube</a:t>
            </a:r>
            <a:r>
              <a:rPr lang="en-GB" dirty="0"/>
              <a:t>. [online] Available at: &lt;https://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=_tq91E9WRRY&gt; [Accessed 4 June 2021].</a:t>
            </a:r>
          </a:p>
          <a:p>
            <a:r>
              <a:rPr lang="en-GB" dirty="0"/>
              <a:t>Mueller, J. and Pratt, T., 2013. A Radio Frequency Polarimetric Sensor for Rotating Machine Analysis. </a:t>
            </a:r>
            <a:r>
              <a:rPr lang="en-GB" i="1" dirty="0"/>
              <a:t>IEEE Sensors Journal</a:t>
            </a:r>
            <a:r>
              <a:rPr lang="en-GB" dirty="0"/>
              <a:t>, 13(12), pp.4866-4873.</a:t>
            </a:r>
          </a:p>
          <a:p>
            <a:r>
              <a:rPr lang="en-GB" dirty="0"/>
              <a:t>Roy, D., </a:t>
            </a:r>
            <a:r>
              <a:rPr lang="en-GB" dirty="0" err="1"/>
              <a:t>Sinharay</a:t>
            </a:r>
            <a:r>
              <a:rPr lang="en-GB" dirty="0"/>
              <a:t>, A., </a:t>
            </a:r>
            <a:r>
              <a:rPr lang="en-GB" dirty="0" err="1"/>
              <a:t>Bhowmick</a:t>
            </a:r>
            <a:r>
              <a:rPr lang="en-GB" dirty="0"/>
              <a:t>, B., </a:t>
            </a:r>
            <a:r>
              <a:rPr lang="en-GB" dirty="0" err="1"/>
              <a:t>Rakshit</a:t>
            </a:r>
            <a:r>
              <a:rPr lang="en-GB" dirty="0"/>
              <a:t>, R., Chakravarty, T. and Pal, A., 2020. A Novel RF-Assisted-Strobe System for Unobtrusive Vibration Detection of Machine Parts. </a:t>
            </a:r>
            <a:r>
              <a:rPr lang="en-GB" i="1" dirty="0"/>
              <a:t>IEEE Sensors Journal</a:t>
            </a:r>
            <a:r>
              <a:rPr lang="en-GB" dirty="0"/>
              <a:t>, 20(18), pp.10924-10935.</a:t>
            </a:r>
          </a:p>
          <a:p>
            <a:r>
              <a:rPr lang="en-GB" dirty="0"/>
              <a:t>Kia, S. H., </a:t>
            </a:r>
            <a:r>
              <a:rPr lang="en-GB" dirty="0" err="1"/>
              <a:t>Henao</a:t>
            </a:r>
            <a:r>
              <a:rPr lang="en-GB" dirty="0"/>
              <a:t>, H. and </a:t>
            </a:r>
            <a:r>
              <a:rPr lang="en-GB" dirty="0" err="1"/>
              <a:t>Capolino</a:t>
            </a:r>
            <a:r>
              <a:rPr lang="en-GB" dirty="0"/>
              <a:t>, G. A. (2012) ‘A comparative study of acoustic, vibration and stator current signatures for gear tooth fault diagnosis’, in </a:t>
            </a:r>
            <a:r>
              <a:rPr lang="en-GB" i="1" dirty="0"/>
              <a:t>Proceedings - 2012 20th International Conference on Electrical Machines, ICEM 2012</a:t>
            </a:r>
            <a:r>
              <a:rPr lang="en-GB" dirty="0"/>
              <a:t>, pp. 1514–1519. </a:t>
            </a:r>
            <a:r>
              <a:rPr lang="en-GB" dirty="0" err="1"/>
              <a:t>doi</a:t>
            </a:r>
            <a:r>
              <a:rPr lang="en-GB" dirty="0"/>
              <a:t>: 10.1109/ICElMach.2012.6350079.</a:t>
            </a:r>
          </a:p>
          <a:p>
            <a:r>
              <a:rPr lang="en-GB" dirty="0" err="1"/>
              <a:t>Pusca</a:t>
            </a:r>
            <a:r>
              <a:rPr lang="en-GB" dirty="0"/>
              <a:t>, R. </a:t>
            </a:r>
            <a:r>
              <a:rPr lang="en-GB" i="1" dirty="0"/>
              <a:t>et al.</a:t>
            </a:r>
            <a:r>
              <a:rPr lang="en-GB" dirty="0"/>
              <a:t> (2010) ‘An online universal diagnosis procedure using two external flux sensors applied to the AC electrical rotating machines’, </a:t>
            </a:r>
            <a:r>
              <a:rPr lang="en-GB" i="1" dirty="0"/>
              <a:t>Sensors (Switzerland)</a:t>
            </a:r>
            <a:r>
              <a:rPr lang="en-GB" dirty="0"/>
              <a:t>, 10(11), pp. 10448–10466. </a:t>
            </a:r>
            <a:r>
              <a:rPr lang="en-GB" dirty="0" err="1"/>
              <a:t>doi</a:t>
            </a:r>
            <a:r>
              <a:rPr lang="en-GB" dirty="0"/>
              <a:t>: 10.3390/s101110448.</a:t>
            </a:r>
          </a:p>
          <a:p>
            <a:r>
              <a:rPr lang="en-GB" dirty="0"/>
              <a:t>Allison, C. M. and Crabtree, C. J. (2015) ‘Development of inductive oil debris sensors for wind turbine gearboxes’, </a:t>
            </a:r>
            <a:r>
              <a:rPr lang="en-GB" i="1" dirty="0"/>
              <a:t>European Wind Energy Association Annual Conference and Exhibition 2015, EWEA 2015 - Scientific Proceedings</a:t>
            </a:r>
            <a:r>
              <a:rPr lang="en-GB" dirty="0"/>
              <a:t>, pp. 1–5.</a:t>
            </a:r>
          </a:p>
          <a:p>
            <a:r>
              <a:rPr lang="en-GB" dirty="0"/>
              <a:t>Wang, R. </a:t>
            </a:r>
            <a:r>
              <a:rPr lang="en-GB" i="1" dirty="0"/>
              <a:t>et al.</a:t>
            </a:r>
            <a:r>
              <a:rPr lang="en-GB" dirty="0"/>
              <a:t> (2020) ‘A Non-Contact Fault Diagnosis Method for Rolling Bearings Based on Acoustic Imaging and Convolutional Neural Networks’, </a:t>
            </a:r>
            <a:r>
              <a:rPr lang="en-GB" i="1" dirty="0"/>
              <a:t>IEEE Access</a:t>
            </a:r>
            <a:r>
              <a:rPr lang="en-GB" dirty="0"/>
              <a:t>, 8, pp. 132761–132774. </a:t>
            </a:r>
            <a:r>
              <a:rPr lang="en-GB" dirty="0" err="1"/>
              <a:t>doi</a:t>
            </a:r>
            <a:r>
              <a:rPr lang="en-GB" dirty="0"/>
              <a:t>: 10.1109/ACCESS.2020.3010272.</a:t>
            </a:r>
          </a:p>
          <a:p>
            <a:r>
              <a:rPr lang="en-GB" dirty="0" err="1"/>
              <a:t>Wotzka</a:t>
            </a:r>
            <a:r>
              <a:rPr lang="en-GB" dirty="0"/>
              <a:t>, D. and </a:t>
            </a:r>
            <a:r>
              <a:rPr lang="en-GB" dirty="0" err="1"/>
              <a:t>Cichoń</a:t>
            </a:r>
            <a:r>
              <a:rPr lang="en-GB" dirty="0"/>
              <a:t>, A. (2020) ‘Study on the influence of measuring ae sensor type on the effectiveness of </a:t>
            </a:r>
            <a:r>
              <a:rPr lang="en-GB" dirty="0" err="1"/>
              <a:t>oltc</a:t>
            </a:r>
            <a:r>
              <a:rPr lang="en-GB" dirty="0"/>
              <a:t> defect classification’, </a:t>
            </a:r>
            <a:r>
              <a:rPr lang="en-GB" i="1" dirty="0"/>
              <a:t>Sensors (Switzerland)</a:t>
            </a:r>
            <a:r>
              <a:rPr lang="en-GB" dirty="0"/>
              <a:t>, 20(11). </a:t>
            </a:r>
            <a:r>
              <a:rPr lang="en-GB" dirty="0" err="1"/>
              <a:t>doi</a:t>
            </a:r>
            <a:r>
              <a:rPr lang="en-GB" dirty="0"/>
              <a:t>: 10.3390/s20113095.</a:t>
            </a:r>
          </a:p>
          <a:p>
            <a:r>
              <a:rPr lang="en-GB" dirty="0"/>
              <a:t>Zhou, L., </a:t>
            </a:r>
            <a:r>
              <a:rPr lang="en-GB" dirty="0" err="1"/>
              <a:t>Brunskill</a:t>
            </a:r>
            <a:r>
              <a:rPr lang="en-GB" dirty="0"/>
              <a:t>, H. P. and Lewis, R. (2019) ‘Real-time non-invasive measurement and monitoring of wheel–rail contact using ultrasonic reflectometry’, </a:t>
            </a:r>
            <a:r>
              <a:rPr lang="en-GB" i="1" dirty="0"/>
              <a:t>Structural Health Monitoring</a:t>
            </a:r>
            <a:r>
              <a:rPr lang="en-GB" dirty="0"/>
              <a:t>, 18(5–6), pp. 1953–1965. </a:t>
            </a:r>
            <a:r>
              <a:rPr lang="en-GB" dirty="0" err="1"/>
              <a:t>doi</a:t>
            </a:r>
            <a:r>
              <a:rPr lang="en-GB" dirty="0"/>
              <a:t>: 10.1177/1475921719829882.</a:t>
            </a:r>
          </a:p>
          <a:p>
            <a:r>
              <a:rPr lang="en-GB" dirty="0"/>
              <a:t>Janssens, O. </a:t>
            </a:r>
            <a:r>
              <a:rPr lang="en-GB" i="1" dirty="0"/>
              <a:t>et al.</a:t>
            </a:r>
            <a:r>
              <a:rPr lang="en-GB" dirty="0"/>
              <a:t> (2015) ‘Thermal image based fault diagnosis for rotating machinery’, </a:t>
            </a:r>
            <a:r>
              <a:rPr lang="en-GB" i="1" dirty="0"/>
              <a:t>Infrared Physics and Technology</a:t>
            </a:r>
            <a:r>
              <a:rPr lang="en-GB" dirty="0"/>
              <a:t>. Elsevier B.V., 73, pp. 78–87. </a:t>
            </a:r>
            <a:r>
              <a:rPr lang="en-GB" dirty="0" err="1"/>
              <a:t>doi</a:t>
            </a:r>
            <a:r>
              <a:rPr lang="en-GB" dirty="0"/>
              <a:t>: 10.1016/j.infrared.2015.09.004.</a:t>
            </a:r>
          </a:p>
          <a:p>
            <a:r>
              <a:rPr lang="en-GB" dirty="0" err="1"/>
              <a:t>Jeffali</a:t>
            </a:r>
            <a:r>
              <a:rPr lang="en-GB" dirty="0"/>
              <a:t>, F. </a:t>
            </a:r>
            <a:r>
              <a:rPr lang="en-GB" i="1" dirty="0"/>
              <a:t>et al.</a:t>
            </a:r>
            <a:r>
              <a:rPr lang="en-GB" dirty="0"/>
              <a:t> (2019) ‘Diagnosis of three-phase induction motor and the impact on the kinematic chain using non-destructive technique of infrared thermography’, </a:t>
            </a:r>
            <a:r>
              <a:rPr lang="en-GB" i="1" dirty="0"/>
              <a:t>Infrared Physics and Technology</a:t>
            </a:r>
            <a:r>
              <a:rPr lang="en-GB" dirty="0"/>
              <a:t>, 102(June), pp. 1–7. </a:t>
            </a:r>
            <a:r>
              <a:rPr lang="en-GB" dirty="0" err="1"/>
              <a:t>doi</a:t>
            </a:r>
            <a:r>
              <a:rPr lang="en-GB" dirty="0"/>
              <a:t>: 10.1016/j.infrared.2019.07.001.</a:t>
            </a:r>
          </a:p>
          <a:p>
            <a:r>
              <a:rPr lang="en-GB" dirty="0"/>
              <a:t>Kia, S. H. </a:t>
            </a:r>
            <a:r>
              <a:rPr lang="en-GB" i="1" dirty="0"/>
              <a:t>et al.</a:t>
            </a:r>
            <a:r>
              <a:rPr lang="en-GB" dirty="0"/>
              <a:t> (2013) ‘Induction Machines Fault Diagnosis’, pp. 232–246.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33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4B1B2-2121-664F-A4F5-47F946974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50927"/>
            <a:ext cx="9905998" cy="82581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paper’s outlines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E0D4E-2C14-7B44-915F-6C6B2E924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0" y="904009"/>
            <a:ext cx="4878389" cy="4887191"/>
          </a:xfrm>
        </p:spPr>
        <p:txBody>
          <a:bodyPr/>
          <a:lstStyle/>
          <a:p>
            <a:pPr marL="342900" lvl="0" indent="-342900">
              <a:buFont typeface="Symbol" pitchFamily="2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maintenance methods 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non-invasive inspection NII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needs for NII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 of NII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Tools use to demonstrate NII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2460D-4140-9540-BE6B-296AAA0C1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04009"/>
            <a:ext cx="4875211" cy="4887191"/>
          </a:xfrm>
        </p:spPr>
        <p:txBody>
          <a:bodyPr/>
          <a:lstStyle/>
          <a:p>
            <a:pPr marL="342900" lvl="0" indent="-342900">
              <a:buFont typeface="Symbol" pitchFamily="2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Analysis of the literature review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 for conventional tools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Identifying the research gaps 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passible research contributions 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Conclusions</a:t>
            </a:r>
          </a:p>
          <a:p>
            <a:endParaRPr lang="en-US" dirty="0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3A0017A-C4B2-FC4C-82C9-E7F4FF0F1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0"/>
            <a:ext cx="3036224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69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6E50B-DB9D-A64E-A598-476543BEE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840" y="207772"/>
            <a:ext cx="9905998" cy="1478570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74AE3-C968-044B-B7F2-67CAC023C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60" y="947057"/>
            <a:ext cx="10515600" cy="45534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Evolution of maintenance strategy </a:t>
            </a: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Reviewing published articles  </a:t>
            </a: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Identifying advantages and limitations of earlier maintenance practised.</a:t>
            </a:r>
          </a:p>
          <a:p>
            <a:pPr marL="342900" indent="-342900" algn="just">
              <a:buFont typeface="Symbol" pitchFamily="2" charset="2"/>
              <a:buChar char="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for a technique that works without any intrusive instrumentation requirement (Non-Invasive Inspection NII)</a:t>
            </a:r>
          </a:p>
          <a:p>
            <a:pPr marL="342900" indent="-342900" algn="just">
              <a:buFont typeface="Symbol" pitchFamily="2" charset="2"/>
              <a:buChar char=""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radar sensing technique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5209F36E-1F93-D042-A4D0-B7D7CA003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0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437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B722C3-D128-5841-8479-1670B1EC70FA}"/>
              </a:ext>
            </a:extLst>
          </p:cNvPr>
          <p:cNvSpPr/>
          <p:nvPr/>
        </p:nvSpPr>
        <p:spPr>
          <a:xfrm>
            <a:off x="250371" y="197346"/>
            <a:ext cx="7739743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Maintenance types 1/2</a:t>
            </a:r>
          </a:p>
          <a:p>
            <a:pPr marL="342900" lvl="0" indent="-342900" algn="just">
              <a:buFont typeface="Symbol" pitchFamily="2" charset="2"/>
              <a:buChar char=""/>
            </a:pPr>
            <a:endParaRPr lang="en-GB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Breakdown advantages such as 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 requirement of prior resource planning and schedules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Very simple process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Low workforce require </a:t>
            </a:r>
          </a:p>
          <a:p>
            <a:pPr marL="342900" lvl="0" indent="-342900" algn="just">
              <a:buFont typeface="Symbol" pitchFamily="2" charset="2"/>
              <a:buChar char="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Breakdown limitation such as 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Catastrophic damage of the assets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Costly repair and replacement 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Long stoppages and delays in operations </a:t>
            </a:r>
          </a:p>
          <a:p>
            <a:pPr marL="342900" lvl="0" indent="-342900" algn="just">
              <a:buFont typeface="Symbol" pitchFamily="2" charset="2"/>
              <a:buChar char="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reventive maintenance advantage  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Machine run for longer time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Safety enhanced</a:t>
            </a:r>
          </a:p>
          <a:p>
            <a:pPr marL="342900" lvl="0" indent="-342900" algn="just">
              <a:buFont typeface="Symbol" pitchFamily="2" charset="2"/>
              <a:buChar char="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Preventive maintenance limitation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Still sudden failures and unnecessary repairs were observed 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Overcome the costly repairs due to the remaining useful life RUL </a:t>
            </a:r>
          </a:p>
          <a:p>
            <a:pPr marL="800100" lvl="1" indent="-342900" algn="just">
              <a:buFont typeface="Wingdings" pitchFamily="2" charset="2"/>
              <a:buChar char="Ø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BB3CB87E-11CA-1449-A696-E79B933CE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52" y="0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nline Media 3" descr="The Oil Spill By The Numbers | TIME">
            <a:hlinkClick r:id="" action="ppaction://media"/>
            <a:extLst>
              <a:ext uri="{FF2B5EF4-FFF2-40B4-BE49-F238E27FC236}">
                <a16:creationId xmlns:a16="http://schemas.microsoft.com/office/drawing/2014/main" id="{160B6817-1E36-184B-B2A5-4A26BC22E9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526924" y="1828800"/>
            <a:ext cx="4929352" cy="3697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91F547-6123-4140-8410-41E0122754FF}"/>
              </a:ext>
            </a:extLst>
          </p:cNvPr>
          <p:cNvSpPr txBox="1"/>
          <p:nvPr/>
        </p:nvSpPr>
        <p:spPr>
          <a:xfrm>
            <a:off x="8124079" y="5582448"/>
            <a:ext cx="378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(Before you continue to YouTube, 2021)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0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5E128-7EC4-194B-B66D-A10901160F6C}"/>
              </a:ext>
            </a:extLst>
          </p:cNvPr>
          <p:cNvSpPr/>
          <p:nvPr/>
        </p:nvSpPr>
        <p:spPr>
          <a:xfrm>
            <a:off x="889658" y="114300"/>
            <a:ext cx="692331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Maintenance types 2/2</a:t>
            </a:r>
          </a:p>
          <a:p>
            <a:pPr lvl="0"/>
            <a:endParaRPr lang="en-GB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Predictive and Condition monitoring-based Maintenance advantage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 and time of machine out of a process is reduced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Failure reduced and performance enhanced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increased</a:t>
            </a:r>
          </a:p>
          <a:p>
            <a:pPr lvl="0"/>
            <a:endParaRPr lang="en-GB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Predictive maintenance disadvantage.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Requires a suitable number of sensors and instrumentations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Required intrusive installation on the assets</a:t>
            </a:r>
          </a:p>
          <a:p>
            <a:pPr lvl="1"/>
            <a:endParaRPr lang="en-GB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 for a technique that works without any intrusive instrumentation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63ED08C9-0EF7-2F4C-9521-F91BC9A31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33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515CFE-0285-6842-AA61-A72142AE8FB2}"/>
              </a:ext>
            </a:extLst>
          </p:cNvPr>
          <p:cNvSpPr/>
          <p:nvPr/>
        </p:nvSpPr>
        <p:spPr>
          <a:xfrm>
            <a:off x="920097" y="1300395"/>
            <a:ext cx="82292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endParaRPr lang="en-GB" sz="24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Non-Invasive inspection becomes a fundamental tool in modern industrial maintenance</a:t>
            </a:r>
            <a:endParaRPr lang="en-GB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has remote and online inspection and monitoring features</a:t>
            </a:r>
            <a:endParaRPr lang="en-GB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Operators are fully aware of the machine’s health.</a:t>
            </a:r>
            <a:endParaRPr lang="en-GB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Saves money, lives, production and the environment</a:t>
            </a:r>
          </a:p>
          <a:p>
            <a:pPr marL="342900" lvl="0" indent="-342900" algn="just">
              <a:buFont typeface="Symbol" pitchFamily="2" charset="2"/>
              <a:buChar char=""/>
            </a:pPr>
            <a:endParaRPr lang="en-GB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NII definition </a:t>
            </a:r>
            <a:endParaRPr lang="en-GB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was no formal definition about NII in the existing literature.</a:t>
            </a:r>
          </a:p>
          <a:p>
            <a:pPr marL="800100" lvl="1" indent="-342900" algn="just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Non-destructive technique and tools categorized into two distinct categories</a:t>
            </a:r>
          </a:p>
          <a:p>
            <a:pPr marL="228600" algn="just"/>
            <a:r>
              <a:rPr lang="en-GB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441DE2-EB73-5049-9D55-025809C97E93}"/>
              </a:ext>
            </a:extLst>
          </p:cNvPr>
          <p:cNvSpPr txBox="1"/>
          <p:nvPr/>
        </p:nvSpPr>
        <p:spPr>
          <a:xfrm>
            <a:off x="8686800" y="25037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9CD0F3-5F53-ED40-BE2F-7BBC556A3540}"/>
              </a:ext>
            </a:extLst>
          </p:cNvPr>
          <p:cNvSpPr txBox="1"/>
          <p:nvPr/>
        </p:nvSpPr>
        <p:spPr>
          <a:xfrm>
            <a:off x="920097" y="100066"/>
            <a:ext cx="6761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Non-Invasive Inspection Technique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Needs &amp; features and definition.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054637D-B4CD-DC47-90A8-51C9CA2B0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013" y="0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072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C9575-6590-B447-AABD-3D2EC2C64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04" y="127162"/>
            <a:ext cx="6172200" cy="1600200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NI Inspections</a:t>
            </a:r>
            <a:br>
              <a:rPr lang="en-GB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BFE74A-162C-8946-B6A9-6991A6BC22D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7659" y="1741713"/>
            <a:ext cx="5891213" cy="30353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07BC4-6798-DB48-9718-8E389DD18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6404" y="1741713"/>
            <a:ext cx="4778828" cy="4974774"/>
          </a:xfrm>
        </p:spPr>
        <p:txBody>
          <a:bodyPr>
            <a:normAutofit fontScale="77500" lnSpcReduction="20000"/>
          </a:bodyPr>
          <a:lstStyle/>
          <a:p>
            <a:pPr lvl="0"/>
            <a:endParaRPr lang="en-GB" dirty="0"/>
          </a:p>
          <a:p>
            <a:pPr lvl="0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Définition : Non-contact-base NI inspections (NCNI)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sensing element does not require  physical contact with a machine or with the machine system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Definition: Contact-based NI inspections (CNI)</a:t>
            </a:r>
          </a:p>
          <a:p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sensing element does not require  physical contact with a machine ,but it is installed with the machine system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64BAF582-8C23-B241-A38C-3C425A4A2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0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64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A10BD-6933-3A43-9711-A09E117C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202418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and Methods of NI inspections</a:t>
            </a:r>
            <a:b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7CCE9-3681-2E47-9A27-D435B5495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5666" y="1768115"/>
            <a:ext cx="4649783" cy="823912"/>
          </a:xfrm>
        </p:spPr>
        <p:txBody>
          <a:bodyPr>
            <a:normAutofit lnSpcReduction="10000"/>
          </a:bodyPr>
          <a:lstStyle/>
          <a:p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non-contact-based sensing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58558-ECD2-E346-85E6-5FB5EC3D5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1798" y="2792599"/>
            <a:ext cx="4878391" cy="329647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Radiofrequency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Ultrasonic Sensing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based imaging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Acoustic Emission sensing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Thermographic sensing</a:t>
            </a:r>
          </a:p>
          <a:p>
            <a:pPr lvl="0"/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6513F6-F486-3940-ADC9-B0E0A25AB6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1832" y="1968687"/>
            <a:ext cx="4646602" cy="823912"/>
          </a:xfrm>
        </p:spPr>
        <p:txBody>
          <a:bodyPr>
            <a:normAutofit lnSpcReduction="10000"/>
          </a:bodyPr>
          <a:lstStyle/>
          <a:p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Contact-based sensors</a:t>
            </a: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32CAD-757F-924C-86B4-5CC174C445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7528" y="2792599"/>
            <a:ext cx="4875210" cy="271780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 radiation, Voltage and Current sensing  </a:t>
            </a:r>
          </a:p>
          <a:p>
            <a:pPr lvl="0"/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Vibration-based Technique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Wear Debris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3077A05A-51CA-1743-AF21-C9042875C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449" y="899"/>
            <a:ext cx="28575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873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BB0C1-5920-F64B-8EA4-7AFAB0D3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020" y="-77064"/>
            <a:ext cx="9906000" cy="82391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021D6-5955-454D-B237-B13E1D352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0018" y="654846"/>
            <a:ext cx="4956180" cy="41195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Contact-based Techniques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131BD-D6B2-6846-BB20-0FCE01DA2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410" y="1385455"/>
            <a:ext cx="4878391" cy="4963390"/>
          </a:xfrm>
        </p:spPr>
        <p:txBody>
          <a:bodyPr>
            <a:no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(Kia,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Henao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Capolino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2012) compared different techniques, but the current analysis could not detect bearing faults.</a:t>
            </a:r>
          </a:p>
          <a:p>
            <a:pPr marL="0" indent="0">
              <a:buNone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Pusca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2012) used flux analysis, but it shows limitation to detect a fault during load change.</a:t>
            </a:r>
          </a:p>
          <a:p>
            <a:pPr marL="0" indent="0">
              <a:buNone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(Allison and Crabtree, 2015) used coil configuration and sensing method to detect wear debris particles but could not detect small parts.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E4E69B-E12B-7F45-9296-954973ABE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8" y="746848"/>
            <a:ext cx="4646602" cy="41195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Non-contact-based technique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6EC2E-64B3-A54B-B635-935C43C8E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409701"/>
            <a:ext cx="4875210" cy="4087090"/>
          </a:xfrm>
        </p:spPr>
        <p:txBody>
          <a:bodyPr>
            <a:normAutofit fontScale="77500" lnSpcReduction="20000"/>
          </a:bodyPr>
          <a:lstStyle/>
          <a:p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(Wang et al., 2020) &amp; (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Wotzka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Cichoń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2020) and others used acoustic tech. to investigate faults but, the noise was available.</a:t>
            </a:r>
          </a:p>
          <a:p>
            <a:pPr marL="0" indent="0">
              <a:buNone/>
            </a:pPr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(Janssens et al., 2015) faced light impacts during the use of infrared image-based.</a:t>
            </a:r>
          </a:p>
          <a:p>
            <a:pPr marL="0" indent="0">
              <a:buNone/>
            </a:pPr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GB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Brunskill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Lewis, 2019. uses Ultrasound technique to inspect wheel-rail, but during high speed, the catch was not straightforward.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4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{25821E0D-63E5-D24C-9B4A-BC7A3B1F2F5E}tf10001122</Template>
  <TotalTime>15125</TotalTime>
  <Words>1770</Words>
  <Application>Microsoft Office PowerPoint</Application>
  <PresentationFormat>Widescreen</PresentationFormat>
  <Paragraphs>203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Times New Roman</vt:lpstr>
      <vt:lpstr>Tw Cen MT</vt:lpstr>
      <vt:lpstr>Wingdings</vt:lpstr>
      <vt:lpstr>Circuit</vt:lpstr>
      <vt:lpstr>Advances in non-invasive inspections </vt:lpstr>
      <vt:lpstr>The paper’s outlines</vt:lpstr>
      <vt:lpstr>Introduction </vt:lpstr>
      <vt:lpstr>PowerPoint Presentation</vt:lpstr>
      <vt:lpstr>PowerPoint Presentation</vt:lpstr>
      <vt:lpstr>PowerPoint Presentation</vt:lpstr>
      <vt:lpstr>Definition of NI Inspections </vt:lpstr>
      <vt:lpstr>Tools and Methods of NI inspections </vt:lpstr>
      <vt:lpstr>limitation</vt:lpstr>
      <vt:lpstr>PowerPoint Presentation</vt:lpstr>
      <vt:lpstr>Analysis of the Literature Review. 1/3 Tools Evaluation: Contact-based sensor’s tools </vt:lpstr>
      <vt:lpstr>PowerPoint Presentation</vt:lpstr>
      <vt:lpstr>Analysis of the Literature Review 3 Tools Evaluation: Non-contact-based sensing </vt:lpstr>
      <vt:lpstr>Analysis of the Literature Review. 3 Tools Evaluation: Non-contact-based sensing</vt:lpstr>
      <vt:lpstr>PowerPoint Presentation</vt:lpstr>
      <vt:lpstr>Radar sensing conventionally used</vt:lpstr>
      <vt:lpstr>Contribution </vt:lpstr>
      <vt:lpstr>The research reviewed 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non-invasive inspections</dc:title>
  <dc:creator>mubarak alotaibi</dc:creator>
  <cp:lastModifiedBy>Karen Cambridge</cp:lastModifiedBy>
  <cp:revision>89</cp:revision>
  <dcterms:created xsi:type="dcterms:W3CDTF">2021-05-30T22:45:10Z</dcterms:created>
  <dcterms:modified xsi:type="dcterms:W3CDTF">2021-06-11T20:16:55Z</dcterms:modified>
</cp:coreProperties>
</file>